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076138864" r:id="rId2"/>
    <p:sldId id="2076138865" r:id="rId3"/>
    <p:sldId id="2076138866" r:id="rId4"/>
    <p:sldId id="2076138867" r:id="rId5"/>
    <p:sldId id="2076138868" r:id="rId6"/>
    <p:sldId id="2076138869" r:id="rId7"/>
    <p:sldId id="2076138870" r:id="rId8"/>
    <p:sldId id="2076138871" r:id="rId9"/>
    <p:sldId id="2076138872" r:id="rId10"/>
    <p:sldId id="2076138873" r:id="rId11"/>
    <p:sldId id="2076138874" r:id="rId12"/>
    <p:sldId id="2076138875" r:id="rId13"/>
    <p:sldId id="2076138876" r:id="rId14"/>
    <p:sldId id="207613887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8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468E2-E8B6-4E12-B7CD-1448E0CB5BC1}" type="datetimeFigureOut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F18D6B-C7BB-48D3-B7E0-9A5F7F79C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39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1F2F9-585D-48FB-A43B-9B4A6039C5FD}" type="slidenum"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9927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1F2F9-585D-48FB-A43B-9B4A6039C5FD}" type="slidenum"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59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1F2F9-585D-48FB-A43B-9B4A6039C5FD}" type="slidenum"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240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1F2F9-585D-48FB-A43B-9B4A6039C5FD}" type="slidenum"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9936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1F2F9-585D-48FB-A43B-9B4A6039C5FD}" type="slidenum"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7230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18787" name="Notes Placeholder 2"/>
          <p:cNvSpPr>
            <a:spLocks noGrp="1"/>
          </p:cNvSpPr>
          <p:nvPr>
            <p:ph type="body" idx="1"/>
          </p:nvPr>
        </p:nvSpPr>
        <p:spPr bwMode="auto">
          <a:xfrm>
            <a:off x="685801" y="4343400"/>
            <a:ext cx="54864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CN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41F2F9-585D-48FB-A43B-9B4A6039C5FD}" type="slidenum">
              <a:rPr kumimoji="0" lang="en-US" altLang="zh-CN" sz="28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5351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6772" y="1057015"/>
            <a:ext cx="10363200" cy="1535184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6372" y="4029879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AFABB-F632-4F91-92AF-0E2D2EA81731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697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6368-F392-4465-AD91-AE646936C52B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170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3" y="365125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AE443-EA00-4061-899C-73E3EB4E23B9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95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294317"/>
            <a:ext cx="10363200" cy="1500187"/>
          </a:xfrm>
        </p:spPr>
        <p:txBody>
          <a:bodyPr anchor="ctr"/>
          <a:lstStyle>
            <a:lvl1pPr marL="0" indent="0" algn="ctr">
              <a:buNone/>
              <a:defRPr sz="3600">
                <a:solidFill>
                  <a:srgbClr val="C00000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224659" y="6640468"/>
            <a:ext cx="2844800" cy="20617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17F4E69-CF2E-4BBD-BFD6-40704D1A2A8C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52759" y="6657758"/>
            <a:ext cx="2844800" cy="2002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AAEF0F-0BBD-4BC2-B079-FA6741C313A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173037"/>
            <a:ext cx="12192000" cy="654051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49749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03C160-1CF6-4197-853C-5DD8144FA9BE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846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519" y="1057015"/>
            <a:ext cx="10363200" cy="15336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3305" y="4027400"/>
            <a:ext cx="9144000" cy="1656000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2060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54B1-0884-4633-8327-893DAA1E511F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81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1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4" y="1825624"/>
            <a:ext cx="5181601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50BB-E4E8-4483-82DA-D58DEBC4998C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8729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6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6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04BCF-E610-4FCE-ADC3-9F4D58E19C5C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780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A7D6D-E156-4C2B-9FF2-B27706CE389A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325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0FCEF-073A-4FC7-8BAD-A662F97179A2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014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9" y="987431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2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B6709-067F-4154-9C9A-D56718F28438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215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9" y="987431"/>
            <a:ext cx="6172201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2"/>
            <a:ext cx="393223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8D4C65-E77B-45F2-BD81-CFF9643C0CCF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3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4403"/>
            <a:ext cx="12192000" cy="817721"/>
          </a:xfrm>
          <a:prstGeom prst="rect">
            <a:avLst/>
          </a:prstGeom>
        </p:spPr>
        <p:txBody>
          <a:bodyPr vert="horz" lIns="91440" tIns="14400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968" y="906012"/>
            <a:ext cx="11845255" cy="56374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-699" y="6660861"/>
            <a:ext cx="2743201" cy="197140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l">
              <a:defRPr sz="1200" b="1">
                <a:solidFill>
                  <a:srgbClr val="002060"/>
                </a:solidFill>
              </a:defRPr>
            </a:lvl1pPr>
          </a:lstStyle>
          <a:p>
            <a:fld id="{7181A378-AD84-4E06-B1B5-6D5F5ACB78AE}" type="datetime1">
              <a:rPr lang="zh-CN" altLang="en-US" smtClean="0"/>
              <a:t>2023/5/14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31228" y="6660861"/>
            <a:ext cx="6129552" cy="197140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ctr">
              <a:defRPr sz="1200" b="0">
                <a:solidFill>
                  <a:srgbClr val="002060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48802" y="6660861"/>
            <a:ext cx="2743201" cy="197140"/>
          </a:xfrm>
          <a:prstGeom prst="rect">
            <a:avLst/>
          </a:prstGeom>
        </p:spPr>
        <p:txBody>
          <a:bodyPr vert="horz" lIns="91440" tIns="36000" rIns="91440" bIns="45720" rtlCol="0" anchor="ctr"/>
          <a:lstStyle>
            <a:lvl1pPr algn="r">
              <a:defRPr sz="1200" b="1">
                <a:solidFill>
                  <a:srgbClr val="002060"/>
                </a:solidFill>
              </a:defRPr>
            </a:lvl1pPr>
          </a:lstStyle>
          <a:p>
            <a:fld id="{5AD84F5B-1672-4D3F-9FEC-5DF89A7B79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346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360363" indent="-360363" algn="l" defTabSz="914400" rtl="0" eaLnBrk="1" latinLnBrk="0" hangingPunct="1">
        <a:lnSpc>
          <a:spcPct val="130000"/>
        </a:lnSpc>
        <a:spcBef>
          <a:spcPts val="1000"/>
        </a:spcBef>
        <a:buSzPct val="85000"/>
        <a:buFont typeface="Wingdings" panose="05000000000000000000" pitchFamily="2" charset="2"/>
        <a:buChar char="n"/>
        <a:defRPr sz="2400" kern="1200">
          <a:solidFill>
            <a:srgbClr val="002060"/>
          </a:solidFill>
          <a:latin typeface="+mn-lt"/>
          <a:ea typeface="+mn-ea"/>
          <a:cs typeface="+mn-cs"/>
        </a:defRPr>
      </a:lvl1pPr>
      <a:lvl2pPr marL="720725" indent="-360363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u"/>
        <a:defRPr sz="2000" kern="1200">
          <a:solidFill>
            <a:srgbClr val="002060"/>
          </a:solidFill>
          <a:latin typeface="+mn-lt"/>
          <a:ea typeface="+mn-ea"/>
          <a:cs typeface="+mn-cs"/>
        </a:defRPr>
      </a:lvl2pPr>
      <a:lvl3pPr marL="990600" indent="-269875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l"/>
        <a:defRPr sz="1800" kern="1200">
          <a:solidFill>
            <a:srgbClr val="002060"/>
          </a:solidFill>
          <a:latin typeface="+mn-lt"/>
          <a:ea typeface="+mn-ea"/>
          <a:cs typeface="+mn-cs"/>
        </a:defRPr>
      </a:lvl3pPr>
      <a:lvl4pPr marL="1258888" indent="-268288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p"/>
        <a:defRPr sz="1600" kern="1200">
          <a:solidFill>
            <a:srgbClr val="002060"/>
          </a:solidFill>
          <a:latin typeface="+mn-lt"/>
          <a:ea typeface="+mn-ea"/>
          <a:cs typeface="+mn-cs"/>
        </a:defRPr>
      </a:lvl4pPr>
      <a:lvl5pPr marL="1527175" indent="-268288" algn="l" defTabSz="914400" rtl="0" eaLnBrk="1" latinLnBrk="0" hangingPunct="1">
        <a:lnSpc>
          <a:spcPct val="130000"/>
        </a:lnSpc>
        <a:spcBef>
          <a:spcPts val="500"/>
        </a:spcBef>
        <a:buSzPct val="85000"/>
        <a:buFont typeface="Wingdings" panose="05000000000000000000" pitchFamily="2" charset="2"/>
        <a:buChar char="Ø"/>
        <a:defRPr sz="16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jpe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492371" y="151411"/>
            <a:ext cx="10621106" cy="657727"/>
          </a:xfrm>
        </p:spPr>
        <p:txBody>
          <a:bodyPr/>
          <a:lstStyle/>
          <a:p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：引入注意力（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attention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）学习单词与单词之间的共现概率关联</a:t>
            </a:r>
          </a:p>
        </p:txBody>
      </p:sp>
      <p:pic>
        <p:nvPicPr>
          <p:cNvPr id="1026" name="Picture 2" descr="https://upload.wikimedia.org/wikipedia/commons/thumb/8/8f/The-Transformer-model-architecture.png/400px-The-Transformer-model-architecture.png">
            <a:extLst>
              <a:ext uri="{FF2B5EF4-FFF2-40B4-BE49-F238E27FC236}">
                <a16:creationId xmlns:a16="http://schemas.microsoft.com/office/drawing/2014/main" id="{69465840-6D46-4B18-8D96-D9EA85224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04" y="1711569"/>
            <a:ext cx="3994965" cy="3595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448C492-4208-4F7C-944F-177B2366AF0D}"/>
              </a:ext>
            </a:extLst>
          </p:cNvPr>
          <p:cNvSpPr/>
          <p:nvPr/>
        </p:nvSpPr>
        <p:spPr>
          <a:xfrm>
            <a:off x="780317" y="5686866"/>
            <a:ext cx="39292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消除反馈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(recurrent)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机制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Google (2017):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Attention is all you need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855C00-AC0D-47E9-AC88-58805C0C928C}"/>
              </a:ext>
            </a:extLst>
          </p:cNvPr>
          <p:cNvSpPr/>
          <p:nvPr/>
        </p:nvSpPr>
        <p:spPr>
          <a:xfrm>
            <a:off x="5352002" y="4346303"/>
            <a:ext cx="54553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学习单词和单词之间关联关系 （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in-context learning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+mn-cs"/>
              </a:rPr>
              <a:t>）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6FE6AA-5AE8-40DF-9EE0-3855143C6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1" y="1103986"/>
            <a:ext cx="1758086" cy="96519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9C7F493-6CB8-4D2F-9B19-1E5675753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826" y="2579164"/>
            <a:ext cx="7395682" cy="186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0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20297530-0C23-44DC-B6C3-E13C8A9B5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8524" y="211479"/>
            <a:ext cx="10256981" cy="6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计算之</a:t>
            </a: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长：试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错（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Trial &amp;error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）与暴力 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brute force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19F9532-38B6-45BF-8F71-064511DAE8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2873" y="1015028"/>
            <a:ext cx="10588284" cy="3489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666" tIns="42645" rIns="86666" bIns="42645"/>
          <a:lstStyle>
            <a:lvl1pPr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o"/>
              <a:defRPr sz="3000" b="1">
                <a:solidFill>
                  <a:srgbClr val="000066"/>
                </a:solidFill>
                <a:latin typeface="黑体" pitchFamily="49" charset="-122"/>
                <a:ea typeface="宋体" pitchFamily="2" charset="-122"/>
              </a:defRPr>
            </a:lvl1pPr>
            <a:lvl2pPr marL="742950" indent="-28575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n"/>
              <a:defRPr sz="2600" b="1">
                <a:solidFill>
                  <a:srgbClr val="0000CC"/>
                </a:solidFill>
                <a:latin typeface="楷体_GB2312" pitchFamily="49" charset="-122"/>
                <a:ea typeface="宋体" pitchFamily="2" charset="-122"/>
              </a:defRPr>
            </a:lvl2pPr>
            <a:lvl3pPr marL="1143000" indent="-22860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Ø"/>
              <a:defRPr sz="2300" b="1">
                <a:solidFill>
                  <a:srgbClr val="003399"/>
                </a:solidFill>
                <a:latin typeface="宋体" pitchFamily="2" charset="-122"/>
                <a:ea typeface="宋体" pitchFamily="2" charset="-122"/>
              </a:defRPr>
            </a:lvl3pPr>
            <a:lvl4pPr marL="1600200" indent="-22860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>
              <a:spcBef>
                <a:spcPct val="30000"/>
              </a:spcBef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3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C0504D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图灵奖：计算机界最高奖（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1966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年设立）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marR="0" lvl="1" indent="0" algn="l" defTabSz="914400" rtl="0" eaLnBrk="1" fontAlgn="auto" latinLnBrk="0" hangingPunct="1">
              <a:lnSpc>
                <a:spcPct val="150000"/>
              </a:lnSpc>
              <a:spcBef>
                <a:spcPct val="30000"/>
              </a:spcBef>
              <a:spcAft>
                <a:spcPts val="0"/>
              </a:spcAft>
              <a:buClr>
                <a:srgbClr val="C0504D"/>
              </a:buClr>
              <a:buSzTx/>
              <a:buFont typeface="Wingdings" pitchFamily="2" charset="2"/>
              <a:buNone/>
              <a:tabLst/>
              <a:defRPr/>
            </a:pPr>
            <a:endParaRPr kumimoji="0" lang="zh-CN" altLang="zh-CN" sz="2625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Arial Unicode MS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918DB5-00A0-4CB7-BFF2-0D73A42D0BF9}"/>
              </a:ext>
            </a:extLst>
          </p:cNvPr>
          <p:cNvSpPr/>
          <p:nvPr/>
        </p:nvSpPr>
        <p:spPr>
          <a:xfrm>
            <a:off x="2268579" y="3666508"/>
            <a:ext cx="857927" cy="3831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Alan Turing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(1912-1954)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3E5039F-0FF7-43F5-81EA-AF2AA1C0C4B7}"/>
              </a:ext>
            </a:extLst>
          </p:cNvPr>
          <p:cNvSpPr/>
          <p:nvPr/>
        </p:nvSpPr>
        <p:spPr>
          <a:xfrm>
            <a:off x="4871019" y="3769845"/>
            <a:ext cx="17338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二战提前五年结束的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解码器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Enigma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4" name="Picture 2" descr="Image result">
            <a:extLst>
              <a:ext uri="{FF2B5EF4-FFF2-40B4-BE49-F238E27FC236}">
                <a16:creationId xmlns:a16="http://schemas.microsoft.com/office/drawing/2014/main" id="{6EC0AA13-1732-44A0-9CAF-F40B7C9B7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451" y="1811781"/>
            <a:ext cx="1742710" cy="174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s://upload.wikimedia.org/wikipedia/commons/thumb/3/3e/EnigmaMachineLabeled.jpg/220px-EnigmaMachineLabeled.jpg">
            <a:extLst>
              <a:ext uri="{FF2B5EF4-FFF2-40B4-BE49-F238E27FC236}">
                <a16:creationId xmlns:a16="http://schemas.microsoft.com/office/drawing/2014/main" id="{709DDEAA-F3DE-4B23-8B4F-59075173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168" y="2090997"/>
            <a:ext cx="1351507" cy="149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C58E434-B4A6-48AC-956D-53BF1F9737D0}"/>
              </a:ext>
            </a:extLst>
          </p:cNvPr>
          <p:cNvSpPr/>
          <p:nvPr/>
        </p:nvSpPr>
        <p:spPr>
          <a:xfrm>
            <a:off x="398584" y="4569840"/>
            <a:ext cx="11604654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图灵研制了被称为“炸弹（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Bombe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）”或“图灵炸弹（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Turing Bombe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）”的计算机。丘吉尔（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Winston Churchill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）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1940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8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月在大不列颠空战中说过的一句名言：在人类战争史上，从来也没有一次像这样，以如此少的兵力，取得如此大的成功，保护如此多的众生（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Never in the field of human conflict was so much owed by so many to so few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）。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纸币上印有一句话：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This Is Only a Foretaste of What Is To Come, and Only the Shadow of What Is Going To Be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（这不过是将来之事的前奏，也是将来之事的影子 ）（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1949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年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11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日图灵在接受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泰晤士报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采访时曾说过的话）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</p:txBody>
      </p:sp>
      <p:pic>
        <p:nvPicPr>
          <p:cNvPr id="19" name="Picture 2" descr="Alan Turning banknote concept">
            <a:extLst>
              <a:ext uri="{FF2B5EF4-FFF2-40B4-BE49-F238E27FC236}">
                <a16:creationId xmlns:a16="http://schemas.microsoft.com/office/drawing/2014/main" id="{33DEAA7E-2D78-437B-8850-A474960AF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918" y="1846254"/>
            <a:ext cx="2857537" cy="185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F9C1109-F788-446A-834D-B984748D19DA}"/>
              </a:ext>
            </a:extLst>
          </p:cNvPr>
          <p:cNvSpPr/>
          <p:nvPr/>
        </p:nvSpPr>
        <p:spPr>
          <a:xfrm>
            <a:off x="7806640" y="3805078"/>
            <a:ext cx="173380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2021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月英国启用</a:t>
            </a:r>
            <a:endParaRPr kumimoji="0" lang="en-US" altLang="zh-CN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英镑纸币</a:t>
            </a:r>
          </a:p>
        </p:txBody>
      </p:sp>
    </p:spTree>
    <p:extLst>
      <p:ext uri="{BB962C8B-B14F-4D97-AF65-F5344CB8AC3E}">
        <p14:creationId xmlns:p14="http://schemas.microsoft.com/office/powerpoint/2010/main" val="290665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20297530-0C23-44DC-B6C3-E13C8A9B5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080" y="221972"/>
            <a:ext cx="9144000" cy="6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的涌现能力：多者异也（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 is different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BF1E5AD-675C-460D-8B21-5072D1BB8A72}"/>
              </a:ext>
            </a:extLst>
          </p:cNvPr>
          <p:cNvSpPr/>
          <p:nvPr/>
        </p:nvSpPr>
        <p:spPr>
          <a:xfrm>
            <a:off x="2621019" y="944866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大模型的涌现能力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7F75AC3-0503-461E-A8F3-3FEB6CF952F9}"/>
              </a:ext>
            </a:extLst>
          </p:cNvPr>
          <p:cNvSpPr/>
          <p:nvPr/>
        </p:nvSpPr>
        <p:spPr>
          <a:xfrm>
            <a:off x="651803" y="4608955"/>
            <a:ext cx="56927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能力不存在于较小模型中，而在于较大的模型中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庞大模型中不存在明确表征可证明哪类任务是最具涌现特点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大语言模型在逻辑推理和因果推断任务中的涌现能力最低，这也反映了大语言模型并没有真正把握“知其然、且知其所以然”的因果关系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pic>
        <p:nvPicPr>
          <p:cNvPr id="8" name="图片 7" descr="C:\Users\ThinkPad\AppData\Local\Temp\WeChat Files\46fba99dbab9c5e2a32e9cfaf5bf6f6.png">
            <a:extLst>
              <a:ext uri="{FF2B5EF4-FFF2-40B4-BE49-F238E27FC236}">
                <a16:creationId xmlns:a16="http://schemas.microsoft.com/office/drawing/2014/main" id="{B9E83032-73F8-4F81-9050-D47AE4C5601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34" y="1561013"/>
            <a:ext cx="2907431" cy="3047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CE92627-F9EC-4972-8659-873D2E134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503" y="1330384"/>
            <a:ext cx="3127780" cy="299777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DF49E318-8FE2-4D7C-8E6E-DEF9A21C5ECF}"/>
              </a:ext>
            </a:extLst>
          </p:cNvPr>
          <p:cNvSpPr/>
          <p:nvPr/>
        </p:nvSpPr>
        <p:spPr>
          <a:xfrm>
            <a:off x="6541477" y="4576131"/>
            <a:ext cx="54749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诺贝尔物理学奖得主、著名凝聚态物理学家菲利普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·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安德森（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Philip W. Anderson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）（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1923.12.13-2020.03.29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）于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1972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年在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Science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发表了题为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“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More is Different”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的论文，指出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还原论假说从来都不意味着建构论（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constructionist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）假说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“涌现”特质与适应性、加成性的“结果”是有区别的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D2140C-D638-4614-B0E3-C409A9FBD9B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79" y="2000070"/>
            <a:ext cx="2747889" cy="1861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4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932170" y="230451"/>
            <a:ext cx="10327660" cy="657727"/>
          </a:xfrm>
        </p:spPr>
        <p:txBody>
          <a:bodyPr/>
          <a:lstStyle/>
          <a:p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成为人工智能时代一种新的信息系统入口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DF023B1E-3921-4A93-88D3-7484F9104C00}"/>
              </a:ext>
            </a:extLst>
          </p:cNvPr>
          <p:cNvSpPr txBox="1">
            <a:spLocks/>
          </p:cNvSpPr>
          <p:nvPr/>
        </p:nvSpPr>
        <p:spPr>
          <a:xfrm>
            <a:off x="474300" y="965914"/>
            <a:ext cx="11572334" cy="21836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智能时代一直没有出现像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Windows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、安卓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/iOS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这样真正的操作系统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——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能够为用户提供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信息系统入口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界面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，同时可以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管理计算资源并支撑应用开发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。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ChatGPT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作为一种大语言模型，会起到信息系统入口的界面。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Microsoft YaHei" panose="020B0503020204020204" pitchFamily="34" charset="-122"/>
              <a:cs typeface="+mn-cs"/>
            </a:endParaRPr>
          </a:p>
        </p:txBody>
      </p:sp>
      <p:sp>
        <p:nvSpPr>
          <p:cNvPr id="6" name="Rounded Rectangle 7">
            <a:extLst>
              <a:ext uri="{FF2B5EF4-FFF2-40B4-BE49-F238E27FC236}">
                <a16:creationId xmlns:a16="http://schemas.microsoft.com/office/drawing/2014/main" id="{8F48890B-9BCC-4D17-840A-1FB60EE7E8C0}"/>
              </a:ext>
            </a:extLst>
          </p:cNvPr>
          <p:cNvSpPr/>
          <p:nvPr/>
        </p:nvSpPr>
        <p:spPr>
          <a:xfrm>
            <a:off x="156583" y="4315336"/>
            <a:ext cx="5640296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操作系统</a:t>
            </a:r>
          </a:p>
        </p:txBody>
      </p:sp>
      <p:pic>
        <p:nvPicPr>
          <p:cNvPr id="7" name="Picture 15">
            <a:extLst>
              <a:ext uri="{FF2B5EF4-FFF2-40B4-BE49-F238E27FC236}">
                <a16:creationId xmlns:a16="http://schemas.microsoft.com/office/drawing/2014/main" id="{56B17814-CD17-465B-BEE6-A5F958B89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27" y="5486672"/>
            <a:ext cx="625648" cy="646331"/>
          </a:xfrm>
          <a:prstGeom prst="rect">
            <a:avLst/>
          </a:prstGeom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8F070B72-EC6C-4A52-93A0-7C69E24BF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812" y="5486672"/>
            <a:ext cx="625648" cy="653579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D096B67C-BE86-4799-9AF4-9C2E55F3C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897" y="5486672"/>
            <a:ext cx="662763" cy="646331"/>
          </a:xfrm>
          <a:prstGeom prst="rect">
            <a:avLst/>
          </a:prstGeom>
        </p:spPr>
      </p:pic>
      <p:pic>
        <p:nvPicPr>
          <p:cNvPr id="10" name="Picture 18">
            <a:extLst>
              <a:ext uri="{FF2B5EF4-FFF2-40B4-BE49-F238E27FC236}">
                <a16:creationId xmlns:a16="http://schemas.microsoft.com/office/drawing/2014/main" id="{807E15C9-2D26-4F78-905A-4BA09D944D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097" y="5486672"/>
            <a:ext cx="599420" cy="646331"/>
          </a:xfrm>
          <a:prstGeom prst="rect">
            <a:avLst/>
          </a:prstGeom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8701EAF3-411A-4362-B10A-A7A374EC5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7954" y="5486672"/>
            <a:ext cx="548566" cy="646331"/>
          </a:xfrm>
          <a:prstGeom prst="rect">
            <a:avLst/>
          </a:prstGeom>
        </p:spPr>
      </p:pic>
      <p:pic>
        <p:nvPicPr>
          <p:cNvPr id="12" name="Picture 20">
            <a:extLst>
              <a:ext uri="{FF2B5EF4-FFF2-40B4-BE49-F238E27FC236}">
                <a16:creationId xmlns:a16="http://schemas.microsoft.com/office/drawing/2014/main" id="{1D5B45E9-45C8-4398-8914-B3A7E39AA8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6957" y="5486672"/>
            <a:ext cx="548566" cy="654740"/>
          </a:xfrm>
          <a:prstGeom prst="rect">
            <a:avLst/>
          </a:prstGeom>
        </p:spPr>
      </p:pic>
      <p:pic>
        <p:nvPicPr>
          <p:cNvPr id="13" name="Picture 21">
            <a:extLst>
              <a:ext uri="{FF2B5EF4-FFF2-40B4-BE49-F238E27FC236}">
                <a16:creationId xmlns:a16="http://schemas.microsoft.com/office/drawing/2014/main" id="{46944A4E-51E7-4A85-802E-1CF115277B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5960" y="5478262"/>
            <a:ext cx="659701" cy="654741"/>
          </a:xfrm>
          <a:prstGeom prst="rect">
            <a:avLst/>
          </a:prstGeom>
        </p:spPr>
      </p:pic>
      <p:sp>
        <p:nvSpPr>
          <p:cNvPr id="14" name="TextBox 22">
            <a:extLst>
              <a:ext uri="{FF2B5EF4-FFF2-40B4-BE49-F238E27FC236}">
                <a16:creationId xmlns:a16="http://schemas.microsoft.com/office/drawing/2014/main" id="{0F67F9E1-CEF1-4DE9-9A63-3F1258C03556}"/>
              </a:ext>
            </a:extLst>
          </p:cNvPr>
          <p:cNvSpPr txBox="1"/>
          <p:nvPr/>
        </p:nvSpPr>
        <p:spPr>
          <a:xfrm>
            <a:off x="963197" y="3614480"/>
            <a:ext cx="90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文件系统</a:t>
            </a:r>
          </a:p>
        </p:txBody>
      </p:sp>
      <p:sp>
        <p:nvSpPr>
          <p:cNvPr id="15" name="TextBox 23">
            <a:extLst>
              <a:ext uri="{FF2B5EF4-FFF2-40B4-BE49-F238E27FC236}">
                <a16:creationId xmlns:a16="http://schemas.microsoft.com/office/drawing/2014/main" id="{B532E6E8-A99B-45DC-9D86-FB4EF270766E}"/>
              </a:ext>
            </a:extLst>
          </p:cNvPr>
          <p:cNvSpPr txBox="1"/>
          <p:nvPr/>
        </p:nvSpPr>
        <p:spPr>
          <a:xfrm>
            <a:off x="1784039" y="3614479"/>
            <a:ext cx="11689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内存管理</a:t>
            </a:r>
          </a:p>
        </p:txBody>
      </p:sp>
      <p:sp>
        <p:nvSpPr>
          <p:cNvPr id="16" name="TextBox 24">
            <a:extLst>
              <a:ext uri="{FF2B5EF4-FFF2-40B4-BE49-F238E27FC236}">
                <a16:creationId xmlns:a16="http://schemas.microsoft.com/office/drawing/2014/main" id="{5903A267-591C-4204-AF43-0C975124BB13}"/>
              </a:ext>
            </a:extLst>
          </p:cNvPr>
          <p:cNvSpPr txBox="1"/>
          <p:nvPr/>
        </p:nvSpPr>
        <p:spPr>
          <a:xfrm>
            <a:off x="2593909" y="3611958"/>
            <a:ext cx="802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进程管理</a:t>
            </a:r>
          </a:p>
        </p:txBody>
      </p:sp>
      <p:sp>
        <p:nvSpPr>
          <p:cNvPr id="17" name="TextBox 25">
            <a:extLst>
              <a:ext uri="{FF2B5EF4-FFF2-40B4-BE49-F238E27FC236}">
                <a16:creationId xmlns:a16="http://schemas.microsoft.com/office/drawing/2014/main" id="{E14AB821-E44E-43B5-8507-5450E14EDFB2}"/>
              </a:ext>
            </a:extLst>
          </p:cNvPr>
          <p:cNvSpPr txBox="1"/>
          <p:nvPr/>
        </p:nvSpPr>
        <p:spPr>
          <a:xfrm>
            <a:off x="3387703" y="3611958"/>
            <a:ext cx="81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人机交互</a:t>
            </a:r>
          </a:p>
        </p:txBody>
      </p:sp>
      <p:sp>
        <p:nvSpPr>
          <p:cNvPr id="18" name="TextBox 26">
            <a:extLst>
              <a:ext uri="{FF2B5EF4-FFF2-40B4-BE49-F238E27FC236}">
                <a16:creationId xmlns:a16="http://schemas.microsoft.com/office/drawing/2014/main" id="{A21CBDD0-A1FD-43FD-B5F0-7085B2EF4791}"/>
              </a:ext>
            </a:extLst>
          </p:cNvPr>
          <p:cNvSpPr txBox="1"/>
          <p:nvPr/>
        </p:nvSpPr>
        <p:spPr>
          <a:xfrm>
            <a:off x="4343486" y="3614479"/>
            <a:ext cx="65970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网络</a:t>
            </a:r>
          </a:p>
        </p:txBody>
      </p:sp>
      <p:sp>
        <p:nvSpPr>
          <p:cNvPr id="19" name="TextBox 27">
            <a:extLst>
              <a:ext uri="{FF2B5EF4-FFF2-40B4-BE49-F238E27FC236}">
                <a16:creationId xmlns:a16="http://schemas.microsoft.com/office/drawing/2014/main" id="{C073BBA6-BD15-401F-AAA4-9907A56076BD}"/>
              </a:ext>
            </a:extLst>
          </p:cNvPr>
          <p:cNvSpPr txBox="1"/>
          <p:nvPr/>
        </p:nvSpPr>
        <p:spPr>
          <a:xfrm>
            <a:off x="5010272" y="3605632"/>
            <a:ext cx="818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安全管控</a:t>
            </a:r>
          </a:p>
        </p:txBody>
      </p:sp>
      <p:sp>
        <p:nvSpPr>
          <p:cNvPr id="20" name="Snip Same Side Corner Rectangle 28">
            <a:extLst>
              <a:ext uri="{FF2B5EF4-FFF2-40B4-BE49-F238E27FC236}">
                <a16:creationId xmlns:a16="http://schemas.microsoft.com/office/drawing/2014/main" id="{8B6AEFB6-B102-48CA-B075-688ECD295D33}"/>
              </a:ext>
            </a:extLst>
          </p:cNvPr>
          <p:cNvSpPr/>
          <p:nvPr/>
        </p:nvSpPr>
        <p:spPr>
          <a:xfrm rot="10800000">
            <a:off x="1065929" y="3852179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1" name="Snip Same Side Corner Rectangle 29">
            <a:extLst>
              <a:ext uri="{FF2B5EF4-FFF2-40B4-BE49-F238E27FC236}">
                <a16:creationId xmlns:a16="http://schemas.microsoft.com/office/drawing/2014/main" id="{A050F386-9C39-4826-8FBB-D2D34A675920}"/>
              </a:ext>
            </a:extLst>
          </p:cNvPr>
          <p:cNvSpPr/>
          <p:nvPr/>
        </p:nvSpPr>
        <p:spPr>
          <a:xfrm rot="10800000">
            <a:off x="1883644" y="3852179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2" name="Snip Same Side Corner Rectangle 30">
            <a:extLst>
              <a:ext uri="{FF2B5EF4-FFF2-40B4-BE49-F238E27FC236}">
                <a16:creationId xmlns:a16="http://schemas.microsoft.com/office/drawing/2014/main" id="{B5FCF6D5-ADF7-45D1-804D-BDC678D69C17}"/>
              </a:ext>
            </a:extLst>
          </p:cNvPr>
          <p:cNvSpPr/>
          <p:nvPr/>
        </p:nvSpPr>
        <p:spPr>
          <a:xfrm rot="10800000">
            <a:off x="2702042" y="3847417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3" name="Snip Same Side Corner Rectangle 31">
            <a:extLst>
              <a:ext uri="{FF2B5EF4-FFF2-40B4-BE49-F238E27FC236}">
                <a16:creationId xmlns:a16="http://schemas.microsoft.com/office/drawing/2014/main" id="{5EE069AE-0EB1-4024-855A-ADDFFB2FCFA5}"/>
              </a:ext>
            </a:extLst>
          </p:cNvPr>
          <p:cNvSpPr/>
          <p:nvPr/>
        </p:nvSpPr>
        <p:spPr>
          <a:xfrm rot="10800000">
            <a:off x="3494949" y="3836859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4" name="Snip Same Side Corner Rectangle 32">
            <a:extLst>
              <a:ext uri="{FF2B5EF4-FFF2-40B4-BE49-F238E27FC236}">
                <a16:creationId xmlns:a16="http://schemas.microsoft.com/office/drawing/2014/main" id="{753647D0-6BE4-4E58-ABE9-8A093BD1C66A}"/>
              </a:ext>
            </a:extLst>
          </p:cNvPr>
          <p:cNvSpPr/>
          <p:nvPr/>
        </p:nvSpPr>
        <p:spPr>
          <a:xfrm rot="10800000">
            <a:off x="4313335" y="3836860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5" name="Snip Same Side Corner Rectangle 33">
            <a:extLst>
              <a:ext uri="{FF2B5EF4-FFF2-40B4-BE49-F238E27FC236}">
                <a16:creationId xmlns:a16="http://schemas.microsoft.com/office/drawing/2014/main" id="{BE803445-9F3F-4EF5-ACE0-8B74D0E41FAD}"/>
              </a:ext>
            </a:extLst>
          </p:cNvPr>
          <p:cNvSpPr/>
          <p:nvPr/>
        </p:nvSpPr>
        <p:spPr>
          <a:xfrm rot="10800000">
            <a:off x="5131720" y="3834279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6" name="TextBox 34">
            <a:extLst>
              <a:ext uri="{FF2B5EF4-FFF2-40B4-BE49-F238E27FC236}">
                <a16:creationId xmlns:a16="http://schemas.microsoft.com/office/drawing/2014/main" id="{25FF65B3-1063-471F-B78D-2853B0AAC0D8}"/>
              </a:ext>
            </a:extLst>
          </p:cNvPr>
          <p:cNvSpPr txBox="1"/>
          <p:nvPr/>
        </p:nvSpPr>
        <p:spPr>
          <a:xfrm>
            <a:off x="165730" y="3812566"/>
            <a:ext cx="90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CPU调度</a:t>
            </a:r>
          </a:p>
        </p:txBody>
      </p:sp>
      <p:sp>
        <p:nvSpPr>
          <p:cNvPr id="27" name="Snip Same Side Corner Rectangle 35">
            <a:extLst>
              <a:ext uri="{FF2B5EF4-FFF2-40B4-BE49-F238E27FC236}">
                <a16:creationId xmlns:a16="http://schemas.microsoft.com/office/drawing/2014/main" id="{2042F2D9-38CF-4F88-9A40-52DB2C874AD4}"/>
              </a:ext>
            </a:extLst>
          </p:cNvPr>
          <p:cNvSpPr/>
          <p:nvPr/>
        </p:nvSpPr>
        <p:spPr>
          <a:xfrm rot="10800000">
            <a:off x="278887" y="3842592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8" name="Snip Single Corner Rectangle 39">
            <a:extLst>
              <a:ext uri="{FF2B5EF4-FFF2-40B4-BE49-F238E27FC236}">
                <a16:creationId xmlns:a16="http://schemas.microsoft.com/office/drawing/2014/main" id="{94A9328F-1FB2-47AE-83F1-6A58A09EE720}"/>
              </a:ext>
            </a:extLst>
          </p:cNvPr>
          <p:cNvSpPr/>
          <p:nvPr/>
        </p:nvSpPr>
        <p:spPr>
          <a:xfrm>
            <a:off x="429828" y="2638049"/>
            <a:ext cx="588479" cy="627643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办公</a:t>
            </a:r>
          </a:p>
        </p:txBody>
      </p:sp>
      <p:sp>
        <p:nvSpPr>
          <p:cNvPr id="29" name="TextBox 48">
            <a:extLst>
              <a:ext uri="{FF2B5EF4-FFF2-40B4-BE49-F238E27FC236}">
                <a16:creationId xmlns:a16="http://schemas.microsoft.com/office/drawing/2014/main" id="{AC14D1DC-3818-4FA5-A07C-73A73F341942}"/>
              </a:ext>
            </a:extLst>
          </p:cNvPr>
          <p:cNvSpPr txBox="1"/>
          <p:nvPr/>
        </p:nvSpPr>
        <p:spPr>
          <a:xfrm>
            <a:off x="948163" y="1979626"/>
            <a:ext cx="1927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桌面和移动应用</a:t>
            </a:r>
          </a:p>
        </p:txBody>
      </p:sp>
      <p:sp>
        <p:nvSpPr>
          <p:cNvPr id="30" name="Rounded Rectangle 49">
            <a:extLst>
              <a:ext uri="{FF2B5EF4-FFF2-40B4-BE49-F238E27FC236}">
                <a16:creationId xmlns:a16="http://schemas.microsoft.com/office/drawing/2014/main" id="{674AFA1B-9D1C-4BFC-93EA-4D71BF05B267}"/>
              </a:ext>
            </a:extLst>
          </p:cNvPr>
          <p:cNvSpPr/>
          <p:nvPr/>
        </p:nvSpPr>
        <p:spPr>
          <a:xfrm>
            <a:off x="6288328" y="3874027"/>
            <a:ext cx="5640296" cy="64633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大语言模型</a:t>
            </a:r>
          </a:p>
        </p:txBody>
      </p:sp>
      <p:sp>
        <p:nvSpPr>
          <p:cNvPr id="32" name="TextBox 57">
            <a:extLst>
              <a:ext uri="{FF2B5EF4-FFF2-40B4-BE49-F238E27FC236}">
                <a16:creationId xmlns:a16="http://schemas.microsoft.com/office/drawing/2014/main" id="{6CDF588F-F29B-469C-AD24-EB5931E97239}"/>
              </a:ext>
            </a:extLst>
          </p:cNvPr>
          <p:cNvSpPr txBox="1"/>
          <p:nvPr/>
        </p:nvSpPr>
        <p:spPr>
          <a:xfrm>
            <a:off x="6379696" y="2868975"/>
            <a:ext cx="9048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意图识别</a:t>
            </a:r>
          </a:p>
        </p:txBody>
      </p:sp>
      <p:sp>
        <p:nvSpPr>
          <p:cNvPr id="35" name="TextBox 58">
            <a:extLst>
              <a:ext uri="{FF2B5EF4-FFF2-40B4-BE49-F238E27FC236}">
                <a16:creationId xmlns:a16="http://schemas.microsoft.com/office/drawing/2014/main" id="{E1B15BEE-3157-4CB6-9A2F-C9BB4326B770}"/>
              </a:ext>
            </a:extLst>
          </p:cNvPr>
          <p:cNvSpPr txBox="1"/>
          <p:nvPr/>
        </p:nvSpPr>
        <p:spPr>
          <a:xfrm>
            <a:off x="7157277" y="2868974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情感分析</a:t>
            </a:r>
          </a:p>
        </p:txBody>
      </p:sp>
      <p:sp>
        <p:nvSpPr>
          <p:cNvPr id="36" name="TextBox 59">
            <a:extLst>
              <a:ext uri="{FF2B5EF4-FFF2-40B4-BE49-F238E27FC236}">
                <a16:creationId xmlns:a16="http://schemas.microsoft.com/office/drawing/2014/main" id="{62AE48A6-681F-4A11-A4B9-950F93CB6EB9}"/>
              </a:ext>
            </a:extLst>
          </p:cNvPr>
          <p:cNvSpPr txBox="1"/>
          <p:nvPr/>
        </p:nvSpPr>
        <p:spPr>
          <a:xfrm>
            <a:off x="8868829" y="3389486"/>
            <a:ext cx="802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图像表示</a:t>
            </a:r>
          </a:p>
        </p:txBody>
      </p:sp>
      <p:sp>
        <p:nvSpPr>
          <p:cNvPr id="38" name="TextBox 61">
            <a:extLst>
              <a:ext uri="{FF2B5EF4-FFF2-40B4-BE49-F238E27FC236}">
                <a16:creationId xmlns:a16="http://schemas.microsoft.com/office/drawing/2014/main" id="{04DE4E5A-DB33-421C-97B1-1859089D00D7}"/>
              </a:ext>
            </a:extLst>
          </p:cNvPr>
          <p:cNvSpPr txBox="1"/>
          <p:nvPr/>
        </p:nvSpPr>
        <p:spPr>
          <a:xfrm>
            <a:off x="8712096" y="2858288"/>
            <a:ext cx="818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文本生成</a:t>
            </a:r>
          </a:p>
        </p:txBody>
      </p:sp>
      <p:sp>
        <p:nvSpPr>
          <p:cNvPr id="39" name="TextBox 62">
            <a:extLst>
              <a:ext uri="{FF2B5EF4-FFF2-40B4-BE49-F238E27FC236}">
                <a16:creationId xmlns:a16="http://schemas.microsoft.com/office/drawing/2014/main" id="{C1B0E1D8-C27C-4736-B51E-64D9F30530CF}"/>
              </a:ext>
            </a:extLst>
          </p:cNvPr>
          <p:cNvSpPr txBox="1"/>
          <p:nvPr/>
        </p:nvSpPr>
        <p:spPr>
          <a:xfrm>
            <a:off x="9514195" y="2865533"/>
            <a:ext cx="818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图片生成</a:t>
            </a:r>
          </a:p>
        </p:txBody>
      </p:sp>
      <p:sp>
        <p:nvSpPr>
          <p:cNvPr id="40" name="Snip Same Side Corner Rectangle 1023">
            <a:extLst>
              <a:ext uri="{FF2B5EF4-FFF2-40B4-BE49-F238E27FC236}">
                <a16:creationId xmlns:a16="http://schemas.microsoft.com/office/drawing/2014/main" id="{2CA038FD-95C0-44E4-8E14-EE43AA8E7249}"/>
              </a:ext>
            </a:extLst>
          </p:cNvPr>
          <p:cNvSpPr/>
          <p:nvPr/>
        </p:nvSpPr>
        <p:spPr>
          <a:xfrm rot="10800000">
            <a:off x="6482428" y="3106674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41" name="Snip Same Side Corner Rectangle 1024">
            <a:extLst>
              <a:ext uri="{FF2B5EF4-FFF2-40B4-BE49-F238E27FC236}">
                <a16:creationId xmlns:a16="http://schemas.microsoft.com/office/drawing/2014/main" id="{EA7ADC4B-4AFB-4172-99E6-DD600087C369}"/>
              </a:ext>
            </a:extLst>
          </p:cNvPr>
          <p:cNvSpPr/>
          <p:nvPr/>
        </p:nvSpPr>
        <p:spPr>
          <a:xfrm rot="10800000">
            <a:off x="7256882" y="3106674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42" name="Snip Same Side Corner Rectangle 1026">
            <a:extLst>
              <a:ext uri="{FF2B5EF4-FFF2-40B4-BE49-F238E27FC236}">
                <a16:creationId xmlns:a16="http://schemas.microsoft.com/office/drawing/2014/main" id="{DA2A31F7-8F40-46EE-9206-9B75F353D8D3}"/>
              </a:ext>
            </a:extLst>
          </p:cNvPr>
          <p:cNvSpPr/>
          <p:nvPr/>
        </p:nvSpPr>
        <p:spPr>
          <a:xfrm rot="10800000">
            <a:off x="8867044" y="3641092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43" name="Snip Same Side Corner Rectangle 1028">
            <a:extLst>
              <a:ext uri="{FF2B5EF4-FFF2-40B4-BE49-F238E27FC236}">
                <a16:creationId xmlns:a16="http://schemas.microsoft.com/office/drawing/2014/main" id="{D7368B22-25EF-4272-B512-955820D7872B}"/>
              </a:ext>
            </a:extLst>
          </p:cNvPr>
          <p:cNvSpPr/>
          <p:nvPr/>
        </p:nvSpPr>
        <p:spPr>
          <a:xfrm rot="10800000">
            <a:off x="8817258" y="3096761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44" name="Snip Same Side Corner Rectangle 1029">
            <a:extLst>
              <a:ext uri="{FF2B5EF4-FFF2-40B4-BE49-F238E27FC236}">
                <a16:creationId xmlns:a16="http://schemas.microsoft.com/office/drawing/2014/main" id="{0C810C60-2363-4888-8B66-2A215CB58397}"/>
              </a:ext>
            </a:extLst>
          </p:cNvPr>
          <p:cNvSpPr/>
          <p:nvPr/>
        </p:nvSpPr>
        <p:spPr>
          <a:xfrm rot="10800000">
            <a:off x="9635643" y="3094180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45" name="TextBox 1030">
            <a:extLst>
              <a:ext uri="{FF2B5EF4-FFF2-40B4-BE49-F238E27FC236}">
                <a16:creationId xmlns:a16="http://schemas.microsoft.com/office/drawing/2014/main" id="{B8FD4C5B-1F3E-41C3-B509-AD016382EF87}"/>
              </a:ext>
            </a:extLst>
          </p:cNvPr>
          <p:cNvSpPr txBox="1"/>
          <p:nvPr/>
        </p:nvSpPr>
        <p:spPr>
          <a:xfrm>
            <a:off x="8092461" y="3393248"/>
            <a:ext cx="802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文本表示</a:t>
            </a:r>
          </a:p>
        </p:txBody>
      </p:sp>
      <p:sp>
        <p:nvSpPr>
          <p:cNvPr id="46" name="Snip Same Side Corner Rectangle 1031">
            <a:extLst>
              <a:ext uri="{FF2B5EF4-FFF2-40B4-BE49-F238E27FC236}">
                <a16:creationId xmlns:a16="http://schemas.microsoft.com/office/drawing/2014/main" id="{519E2FC3-644E-41B3-8AC3-CD4366EE817F}"/>
              </a:ext>
            </a:extLst>
          </p:cNvPr>
          <p:cNvSpPr/>
          <p:nvPr/>
        </p:nvSpPr>
        <p:spPr>
          <a:xfrm rot="10800000">
            <a:off x="8100986" y="3632146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47" name="Snip Single Corner Rectangle 1035">
            <a:extLst>
              <a:ext uri="{FF2B5EF4-FFF2-40B4-BE49-F238E27FC236}">
                <a16:creationId xmlns:a16="http://schemas.microsoft.com/office/drawing/2014/main" id="{B48CBA81-D604-4817-9D37-BC1954420F65}"/>
              </a:ext>
            </a:extLst>
          </p:cNvPr>
          <p:cNvSpPr/>
          <p:nvPr/>
        </p:nvSpPr>
        <p:spPr>
          <a:xfrm>
            <a:off x="6482160" y="2326790"/>
            <a:ext cx="724143" cy="416626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Chat</a:t>
            </a:r>
          </a:p>
        </p:txBody>
      </p:sp>
      <p:sp>
        <p:nvSpPr>
          <p:cNvPr id="48" name="TextBox 1044">
            <a:extLst>
              <a:ext uri="{FF2B5EF4-FFF2-40B4-BE49-F238E27FC236}">
                <a16:creationId xmlns:a16="http://schemas.microsoft.com/office/drawing/2014/main" id="{84D79861-CB95-4CBD-8A8C-23D9F9C15D1A}"/>
              </a:ext>
            </a:extLst>
          </p:cNvPr>
          <p:cNvSpPr txBox="1"/>
          <p:nvPr/>
        </p:nvSpPr>
        <p:spPr>
          <a:xfrm>
            <a:off x="8181046" y="1876637"/>
            <a:ext cx="1977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AI应用</a:t>
            </a:r>
          </a:p>
        </p:txBody>
      </p:sp>
      <p:pic>
        <p:nvPicPr>
          <p:cNvPr id="49" name="Picture 1045">
            <a:extLst>
              <a:ext uri="{FF2B5EF4-FFF2-40B4-BE49-F238E27FC236}">
                <a16:creationId xmlns:a16="http://schemas.microsoft.com/office/drawing/2014/main" id="{563018E4-8D6A-4CC5-B1A0-E6C6B1AF19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00810" y="5099700"/>
            <a:ext cx="760951" cy="655161"/>
          </a:xfrm>
          <a:prstGeom prst="rect">
            <a:avLst/>
          </a:prstGeom>
        </p:spPr>
      </p:pic>
      <p:pic>
        <p:nvPicPr>
          <p:cNvPr id="50" name="Picture 4" descr="Image Icon Outline Filled - Icon Shop - Download free icons for commercial  use">
            <a:extLst>
              <a:ext uri="{FF2B5EF4-FFF2-40B4-BE49-F238E27FC236}">
                <a16:creationId xmlns:a16="http://schemas.microsoft.com/office/drawing/2014/main" id="{8F2452DD-9B13-4AAC-BE11-0A74A488E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830" y="4944470"/>
            <a:ext cx="926890" cy="92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8" descr="What Does Einstein's General Relativity Actually Mean? | by Ethan Siegel |  Starts With A Bang! | Medium">
            <a:extLst>
              <a:ext uri="{FF2B5EF4-FFF2-40B4-BE49-F238E27FC236}">
                <a16:creationId xmlns:a16="http://schemas.microsoft.com/office/drawing/2014/main" id="{194BAD09-AB80-4FD6-AF7C-DB00693C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4311" y="5082969"/>
            <a:ext cx="858181" cy="48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Pythagorean Theorem Formula Illustrations, Royalty-Free Vector Graphics &amp;  Clip Art - iStock">
            <a:extLst>
              <a:ext uri="{FF2B5EF4-FFF2-40B4-BE49-F238E27FC236}">
                <a16:creationId xmlns:a16="http://schemas.microsoft.com/office/drawing/2014/main" id="{75DB6840-0F16-4AAB-885F-05F67703B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688" y="5294730"/>
            <a:ext cx="518731" cy="51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3">
            <a:extLst>
              <a:ext uri="{FF2B5EF4-FFF2-40B4-BE49-F238E27FC236}">
                <a16:creationId xmlns:a16="http://schemas.microsoft.com/office/drawing/2014/main" id="{F5A0ACA1-B8A6-4046-9516-BC7CEC138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264" y="5003868"/>
            <a:ext cx="733339" cy="481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1061">
            <a:extLst>
              <a:ext uri="{FF2B5EF4-FFF2-40B4-BE49-F238E27FC236}">
                <a16:creationId xmlns:a16="http://schemas.microsoft.com/office/drawing/2014/main" id="{50FD490C-994F-40F4-B142-C46CBA5ACA21}"/>
              </a:ext>
            </a:extLst>
          </p:cNvPr>
          <p:cNvSpPr txBox="1"/>
          <p:nvPr/>
        </p:nvSpPr>
        <p:spPr>
          <a:xfrm>
            <a:off x="9661438" y="3384932"/>
            <a:ext cx="8186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图表示</a:t>
            </a:r>
          </a:p>
        </p:txBody>
      </p:sp>
      <p:sp>
        <p:nvSpPr>
          <p:cNvPr id="57" name="Snip Same Side Corner Rectangle 1062">
            <a:extLst>
              <a:ext uri="{FF2B5EF4-FFF2-40B4-BE49-F238E27FC236}">
                <a16:creationId xmlns:a16="http://schemas.microsoft.com/office/drawing/2014/main" id="{6C512309-4C1D-4957-88F5-5048C59922AA}"/>
              </a:ext>
            </a:extLst>
          </p:cNvPr>
          <p:cNvSpPr/>
          <p:nvPr/>
        </p:nvSpPr>
        <p:spPr>
          <a:xfrm rot="10800000">
            <a:off x="9594466" y="3635143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pic>
        <p:nvPicPr>
          <p:cNvPr id="58" name="Picture 29" descr="Use of Knowledge Graph in Data Governance | by Sanjit Chakraborty | Cloud  Pak for Data | Medium">
            <a:extLst>
              <a:ext uri="{FF2B5EF4-FFF2-40B4-BE49-F238E27FC236}">
                <a16:creationId xmlns:a16="http://schemas.microsoft.com/office/drawing/2014/main" id="{47D70870-B58E-46EA-BE98-00B810B13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260" y="5103385"/>
            <a:ext cx="1109782" cy="65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1064">
            <a:extLst>
              <a:ext uri="{FF2B5EF4-FFF2-40B4-BE49-F238E27FC236}">
                <a16:creationId xmlns:a16="http://schemas.microsoft.com/office/drawing/2014/main" id="{9F7B08E8-5622-48D5-B5D9-1F6ABE1C272F}"/>
              </a:ext>
            </a:extLst>
          </p:cNvPr>
          <p:cNvSpPr txBox="1"/>
          <p:nvPr/>
        </p:nvSpPr>
        <p:spPr>
          <a:xfrm>
            <a:off x="10289067" y="2858288"/>
            <a:ext cx="818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声音生成</a:t>
            </a:r>
          </a:p>
        </p:txBody>
      </p:sp>
      <p:sp>
        <p:nvSpPr>
          <p:cNvPr id="60" name="Snip Same Side Corner Rectangle 1065">
            <a:extLst>
              <a:ext uri="{FF2B5EF4-FFF2-40B4-BE49-F238E27FC236}">
                <a16:creationId xmlns:a16="http://schemas.microsoft.com/office/drawing/2014/main" id="{68A29A30-6F96-431E-8386-46F732D5B274}"/>
              </a:ext>
            </a:extLst>
          </p:cNvPr>
          <p:cNvSpPr/>
          <p:nvPr/>
        </p:nvSpPr>
        <p:spPr>
          <a:xfrm rot="10800000">
            <a:off x="10410515" y="3086935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61" name="TextBox 1066">
            <a:extLst>
              <a:ext uri="{FF2B5EF4-FFF2-40B4-BE49-F238E27FC236}">
                <a16:creationId xmlns:a16="http://schemas.microsoft.com/office/drawing/2014/main" id="{F81B796B-F54A-4EB7-A921-9043D9DA3002}"/>
              </a:ext>
            </a:extLst>
          </p:cNvPr>
          <p:cNvSpPr txBox="1"/>
          <p:nvPr/>
        </p:nvSpPr>
        <p:spPr>
          <a:xfrm>
            <a:off x="11133801" y="2864360"/>
            <a:ext cx="669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图生成</a:t>
            </a:r>
          </a:p>
        </p:txBody>
      </p:sp>
      <p:sp>
        <p:nvSpPr>
          <p:cNvPr id="62" name="Snip Same Side Corner Rectangle 1067">
            <a:extLst>
              <a:ext uri="{FF2B5EF4-FFF2-40B4-BE49-F238E27FC236}">
                <a16:creationId xmlns:a16="http://schemas.microsoft.com/office/drawing/2014/main" id="{36B5A171-B7F2-48A1-8A68-66669DEFFAC9}"/>
              </a:ext>
            </a:extLst>
          </p:cNvPr>
          <p:cNvSpPr/>
          <p:nvPr/>
        </p:nvSpPr>
        <p:spPr>
          <a:xfrm rot="10800000">
            <a:off x="11185387" y="3088394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63" name="TextBox 1068">
            <a:extLst>
              <a:ext uri="{FF2B5EF4-FFF2-40B4-BE49-F238E27FC236}">
                <a16:creationId xmlns:a16="http://schemas.microsoft.com/office/drawing/2014/main" id="{D2D1181E-A64E-4426-9532-58CB45D9D7A8}"/>
              </a:ext>
            </a:extLst>
          </p:cNvPr>
          <p:cNvSpPr txBox="1"/>
          <p:nvPr/>
        </p:nvSpPr>
        <p:spPr>
          <a:xfrm>
            <a:off x="7913798" y="2862837"/>
            <a:ext cx="8098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问答</a:t>
            </a:r>
          </a:p>
        </p:txBody>
      </p:sp>
      <p:sp>
        <p:nvSpPr>
          <p:cNvPr id="64" name="Snip Same Side Corner Rectangle 1069">
            <a:extLst>
              <a:ext uri="{FF2B5EF4-FFF2-40B4-BE49-F238E27FC236}">
                <a16:creationId xmlns:a16="http://schemas.microsoft.com/office/drawing/2014/main" id="{102DE80E-236D-430F-B02D-9F2DC6567EFB}"/>
              </a:ext>
            </a:extLst>
          </p:cNvPr>
          <p:cNvSpPr/>
          <p:nvPr/>
        </p:nvSpPr>
        <p:spPr>
          <a:xfrm rot="10800000">
            <a:off x="8034439" y="3108652"/>
            <a:ext cx="548514" cy="276999"/>
          </a:xfrm>
          <a:prstGeom prst="snip2SameRect">
            <a:avLst>
              <a:gd name="adj1" fmla="val 50000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cxnSp>
        <p:nvCxnSpPr>
          <p:cNvPr id="65" name="Straight Connector 1071">
            <a:extLst>
              <a:ext uri="{FF2B5EF4-FFF2-40B4-BE49-F238E27FC236}">
                <a16:creationId xmlns:a16="http://schemas.microsoft.com/office/drawing/2014/main" id="{BEF61C12-81CA-40F8-B2DD-544A8578A4E3}"/>
              </a:ext>
            </a:extLst>
          </p:cNvPr>
          <p:cNvCxnSpPr>
            <a:cxnSpLocks/>
          </p:cNvCxnSpPr>
          <p:nvPr/>
        </p:nvCxnSpPr>
        <p:spPr>
          <a:xfrm>
            <a:off x="6030350" y="2252586"/>
            <a:ext cx="0" cy="43626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1074">
            <a:extLst>
              <a:ext uri="{FF2B5EF4-FFF2-40B4-BE49-F238E27FC236}">
                <a16:creationId xmlns:a16="http://schemas.microsoft.com/office/drawing/2014/main" id="{BA7F32C8-4464-498D-BDA7-E72BA9CC743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10800000" flipH="1">
            <a:off x="6086909" y="5135181"/>
            <a:ext cx="611218" cy="575263"/>
          </a:xfrm>
          <a:prstGeom prst="rect">
            <a:avLst/>
          </a:prstGeom>
        </p:spPr>
      </p:pic>
      <p:sp>
        <p:nvSpPr>
          <p:cNvPr id="67" name="Snip Single Corner Rectangle 1075">
            <a:extLst>
              <a:ext uri="{FF2B5EF4-FFF2-40B4-BE49-F238E27FC236}">
                <a16:creationId xmlns:a16="http://schemas.microsoft.com/office/drawing/2014/main" id="{1B539202-E711-484D-AAC3-A58767F9328B}"/>
              </a:ext>
            </a:extLst>
          </p:cNvPr>
          <p:cNvSpPr/>
          <p:nvPr/>
        </p:nvSpPr>
        <p:spPr>
          <a:xfrm>
            <a:off x="1120335" y="2645914"/>
            <a:ext cx="665030" cy="627643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浏览器</a:t>
            </a:r>
          </a:p>
        </p:txBody>
      </p:sp>
      <p:sp>
        <p:nvSpPr>
          <p:cNvPr id="68" name="Snip Single Corner Rectangle 1076">
            <a:extLst>
              <a:ext uri="{FF2B5EF4-FFF2-40B4-BE49-F238E27FC236}">
                <a16:creationId xmlns:a16="http://schemas.microsoft.com/office/drawing/2014/main" id="{D8A5C8A0-126C-407A-91F3-FAD1D3E506D0}"/>
              </a:ext>
            </a:extLst>
          </p:cNvPr>
          <p:cNvSpPr/>
          <p:nvPr/>
        </p:nvSpPr>
        <p:spPr>
          <a:xfrm>
            <a:off x="4752033" y="2655868"/>
            <a:ext cx="843646" cy="630315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各种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服务器</a:t>
            </a:r>
          </a:p>
        </p:txBody>
      </p:sp>
      <p:sp>
        <p:nvSpPr>
          <p:cNvPr id="69" name="Snip Single Corner Rectangle 1079">
            <a:extLst>
              <a:ext uri="{FF2B5EF4-FFF2-40B4-BE49-F238E27FC236}">
                <a16:creationId xmlns:a16="http://schemas.microsoft.com/office/drawing/2014/main" id="{0ED246BD-5B5A-4A8D-A6F2-7D4344D8C642}"/>
              </a:ext>
            </a:extLst>
          </p:cNvPr>
          <p:cNvSpPr/>
          <p:nvPr/>
        </p:nvSpPr>
        <p:spPr>
          <a:xfrm>
            <a:off x="1879223" y="2648336"/>
            <a:ext cx="603621" cy="627643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图片编辑</a:t>
            </a:r>
          </a:p>
        </p:txBody>
      </p:sp>
      <p:sp>
        <p:nvSpPr>
          <p:cNvPr id="70" name="Snip Single Corner Rectangle 1080">
            <a:extLst>
              <a:ext uri="{FF2B5EF4-FFF2-40B4-BE49-F238E27FC236}">
                <a16:creationId xmlns:a16="http://schemas.microsoft.com/office/drawing/2014/main" id="{49025E58-21CE-4391-B72D-5A4393FB38C4}"/>
              </a:ext>
            </a:extLst>
          </p:cNvPr>
          <p:cNvSpPr/>
          <p:nvPr/>
        </p:nvSpPr>
        <p:spPr>
          <a:xfrm>
            <a:off x="2586474" y="2651353"/>
            <a:ext cx="593715" cy="627643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播放器</a:t>
            </a:r>
          </a:p>
        </p:txBody>
      </p:sp>
      <p:sp>
        <p:nvSpPr>
          <p:cNvPr id="71" name="Snip Single Corner Rectangle 1081">
            <a:extLst>
              <a:ext uri="{FF2B5EF4-FFF2-40B4-BE49-F238E27FC236}">
                <a16:creationId xmlns:a16="http://schemas.microsoft.com/office/drawing/2014/main" id="{07E88244-D802-4F01-973A-C4C2320E1920}"/>
              </a:ext>
            </a:extLst>
          </p:cNvPr>
          <p:cNvSpPr/>
          <p:nvPr/>
        </p:nvSpPr>
        <p:spPr>
          <a:xfrm>
            <a:off x="3275386" y="2657263"/>
            <a:ext cx="593715" cy="627643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科学计算</a:t>
            </a:r>
          </a:p>
        </p:txBody>
      </p:sp>
      <p:sp>
        <p:nvSpPr>
          <p:cNvPr id="72" name="Snip Single Corner Rectangle 1082">
            <a:extLst>
              <a:ext uri="{FF2B5EF4-FFF2-40B4-BE49-F238E27FC236}">
                <a16:creationId xmlns:a16="http://schemas.microsoft.com/office/drawing/2014/main" id="{F1AB6C5F-51F1-454A-833F-C75A5C127B6B}"/>
              </a:ext>
            </a:extLst>
          </p:cNvPr>
          <p:cNvSpPr/>
          <p:nvPr/>
        </p:nvSpPr>
        <p:spPr>
          <a:xfrm>
            <a:off x="7353247" y="2326790"/>
            <a:ext cx="634796" cy="416626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QA</a:t>
            </a:r>
          </a:p>
        </p:txBody>
      </p:sp>
      <p:sp>
        <p:nvSpPr>
          <p:cNvPr id="73" name="Snip Single Corner Rectangle 1083">
            <a:extLst>
              <a:ext uri="{FF2B5EF4-FFF2-40B4-BE49-F238E27FC236}">
                <a16:creationId xmlns:a16="http://schemas.microsoft.com/office/drawing/2014/main" id="{876FFAD4-258B-4146-8D0B-351278E16D95}"/>
              </a:ext>
            </a:extLst>
          </p:cNvPr>
          <p:cNvSpPr/>
          <p:nvPr/>
        </p:nvSpPr>
        <p:spPr>
          <a:xfrm>
            <a:off x="8130081" y="2324177"/>
            <a:ext cx="634796" cy="416626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翻译</a:t>
            </a:r>
          </a:p>
        </p:txBody>
      </p:sp>
      <p:sp>
        <p:nvSpPr>
          <p:cNvPr id="74" name="Snip Single Corner Rectangle 1084">
            <a:extLst>
              <a:ext uri="{FF2B5EF4-FFF2-40B4-BE49-F238E27FC236}">
                <a16:creationId xmlns:a16="http://schemas.microsoft.com/office/drawing/2014/main" id="{9BB1D212-FD7A-4535-940E-DED95D279CFA}"/>
              </a:ext>
            </a:extLst>
          </p:cNvPr>
          <p:cNvSpPr/>
          <p:nvPr/>
        </p:nvSpPr>
        <p:spPr>
          <a:xfrm>
            <a:off x="8894474" y="2326117"/>
            <a:ext cx="634796" cy="416626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作曲</a:t>
            </a:r>
          </a:p>
        </p:txBody>
      </p:sp>
      <p:sp>
        <p:nvSpPr>
          <p:cNvPr id="75" name="Snip Single Corner Rectangle 1085">
            <a:extLst>
              <a:ext uri="{FF2B5EF4-FFF2-40B4-BE49-F238E27FC236}">
                <a16:creationId xmlns:a16="http://schemas.microsoft.com/office/drawing/2014/main" id="{077D337A-4A6C-4C5E-8306-7BF148F7F43A}"/>
              </a:ext>
            </a:extLst>
          </p:cNvPr>
          <p:cNvSpPr/>
          <p:nvPr/>
        </p:nvSpPr>
        <p:spPr>
          <a:xfrm>
            <a:off x="9658867" y="2331726"/>
            <a:ext cx="634796" cy="416626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画图</a:t>
            </a:r>
          </a:p>
        </p:txBody>
      </p:sp>
      <p:sp>
        <p:nvSpPr>
          <p:cNvPr id="76" name="TextBox 1086">
            <a:extLst>
              <a:ext uri="{FF2B5EF4-FFF2-40B4-BE49-F238E27FC236}">
                <a16:creationId xmlns:a16="http://schemas.microsoft.com/office/drawing/2014/main" id="{A49826EC-4081-4556-AB20-5162831B17C6}"/>
              </a:ext>
            </a:extLst>
          </p:cNvPr>
          <p:cNvSpPr txBox="1"/>
          <p:nvPr/>
        </p:nvSpPr>
        <p:spPr>
          <a:xfrm>
            <a:off x="4618917" y="1979626"/>
            <a:ext cx="1109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服务应用</a:t>
            </a:r>
          </a:p>
        </p:txBody>
      </p:sp>
      <p:sp>
        <p:nvSpPr>
          <p:cNvPr id="77" name="Snip Single Corner Rectangle 1087">
            <a:extLst>
              <a:ext uri="{FF2B5EF4-FFF2-40B4-BE49-F238E27FC236}">
                <a16:creationId xmlns:a16="http://schemas.microsoft.com/office/drawing/2014/main" id="{E7C437D5-E732-4C47-A53F-370560A69653}"/>
              </a:ext>
            </a:extLst>
          </p:cNvPr>
          <p:cNvSpPr/>
          <p:nvPr/>
        </p:nvSpPr>
        <p:spPr>
          <a:xfrm>
            <a:off x="11187653" y="2324176"/>
            <a:ext cx="634796" cy="416626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…</a:t>
            </a:r>
            <a:endParaRPr kumimoji="0" lang="en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78" name="Snip Single Corner Rectangle 1088">
            <a:extLst>
              <a:ext uri="{FF2B5EF4-FFF2-40B4-BE49-F238E27FC236}">
                <a16:creationId xmlns:a16="http://schemas.microsoft.com/office/drawing/2014/main" id="{030E0A65-CCA3-4E5A-9E99-46F22374D1AA}"/>
              </a:ext>
            </a:extLst>
          </p:cNvPr>
          <p:cNvSpPr/>
          <p:nvPr/>
        </p:nvSpPr>
        <p:spPr>
          <a:xfrm>
            <a:off x="10435701" y="2327835"/>
            <a:ext cx="634796" cy="416626"/>
          </a:xfrm>
          <a:prstGeom prst="snip1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写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代码</a:t>
            </a:r>
          </a:p>
        </p:txBody>
      </p:sp>
      <p:sp>
        <p:nvSpPr>
          <p:cNvPr id="79" name="TextBox 1089">
            <a:extLst>
              <a:ext uri="{FF2B5EF4-FFF2-40B4-BE49-F238E27FC236}">
                <a16:creationId xmlns:a16="http://schemas.microsoft.com/office/drawing/2014/main" id="{A306F686-3984-4215-805E-0AFB2BE93F20}"/>
              </a:ext>
            </a:extLst>
          </p:cNvPr>
          <p:cNvSpPr txBox="1"/>
          <p:nvPr/>
        </p:nvSpPr>
        <p:spPr>
          <a:xfrm>
            <a:off x="242311" y="4944470"/>
            <a:ext cx="5509706" cy="27699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硬件虚拟层</a:t>
            </a:r>
          </a:p>
        </p:txBody>
      </p:sp>
      <p:sp>
        <p:nvSpPr>
          <p:cNvPr id="80" name="TextBox 1090">
            <a:extLst>
              <a:ext uri="{FF2B5EF4-FFF2-40B4-BE49-F238E27FC236}">
                <a16:creationId xmlns:a16="http://schemas.microsoft.com/office/drawing/2014/main" id="{63297EF0-549C-4CD1-AC3D-E697FF3CE2FF}"/>
              </a:ext>
            </a:extLst>
          </p:cNvPr>
          <p:cNvSpPr txBox="1"/>
          <p:nvPr/>
        </p:nvSpPr>
        <p:spPr>
          <a:xfrm>
            <a:off x="6353173" y="4680549"/>
            <a:ext cx="5509706" cy="276999"/>
          </a:xfrm>
          <a:prstGeom prst="rect">
            <a:avLst/>
          </a:prstGeom>
          <a:solidFill>
            <a:schemeClr val="tx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多模态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/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多领域数据通用接口</a:t>
            </a:r>
            <a:endParaRPr kumimoji="0" lang="en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81" name="TextBox 56">
            <a:extLst>
              <a:ext uri="{FF2B5EF4-FFF2-40B4-BE49-F238E27FC236}">
                <a16:creationId xmlns:a16="http://schemas.microsoft.com/office/drawing/2014/main" id="{CEBD0830-C0D8-49E5-8A6A-0732E8FF5A5F}"/>
              </a:ext>
            </a:extLst>
          </p:cNvPr>
          <p:cNvSpPr txBox="1"/>
          <p:nvPr/>
        </p:nvSpPr>
        <p:spPr>
          <a:xfrm>
            <a:off x="5746971" y="5968907"/>
            <a:ext cx="59076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 UI" panose="020B0503020204020204" pitchFamily="34" charset="-122"/>
                <a:cs typeface="+mn-cs"/>
              </a:rPr>
              <a:t>Language Models are General-Purpose Interfaces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 UI" panose="020B0503020204020204" pitchFamily="34" charset="-122"/>
                <a:cs typeface="+mn-cs"/>
              </a:rPr>
              <a:t>Yaru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 UI" panose="020B0503020204020204" pitchFamily="34" charset="-122"/>
                <a:cs typeface="+mn-cs"/>
              </a:rPr>
              <a:t> Hao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 UI" panose="020B0503020204020204" pitchFamily="34" charset="-122"/>
                <a:cs typeface="+mn-cs"/>
              </a:rPr>
              <a:t>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 UI" panose="020B0503020204020204" pitchFamily="34" charset="-122"/>
                <a:cs typeface="+mn-cs"/>
              </a:rPr>
              <a:t>Et. al. DOI:arxiv-2206.06336</a:t>
            </a:r>
            <a:endParaRPr kumimoji="0" lang="en-C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Microsoft YaHei UI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681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932170" y="230451"/>
            <a:ext cx="10327660" cy="657727"/>
          </a:xfrm>
        </p:spPr>
        <p:txBody>
          <a:bodyPr/>
          <a:lstStyle/>
          <a:p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成为人工智能时代一种新的知识调用方式</a:t>
            </a:r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DF023B1E-3921-4A93-88D3-7484F9104C00}"/>
              </a:ext>
            </a:extLst>
          </p:cNvPr>
          <p:cNvSpPr txBox="1">
            <a:spLocks/>
          </p:cNvSpPr>
          <p:nvPr/>
        </p:nvSpPr>
        <p:spPr>
          <a:xfrm>
            <a:off x="309833" y="1077132"/>
            <a:ext cx="11572334" cy="218368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知识调用工具：作为一个中心知识库，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通过所挖掘的单词之间关联统计关系来合成语言答案，其无法明晰判断答案中内容的可信度，损害基于该模型研发的一系列具体应用模型的有效性，甚至引发偏见，传播与事实不符、冒犯性或存在伦理风险的毒性信息，产生技术伦理风险。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Microsoft YaHei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如</a:t>
            </a: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ChatGPT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Microsoft YaHei" panose="020B0503020204020204" pitchFamily="34" charset="-122"/>
                <a:cs typeface="+mn-cs"/>
              </a:rPr>
              <a:t>一本正经介绍“林黛玉倒拔垂杨柳”的故事。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Microsoft YaHei" panose="020B0503020204020204" pitchFamily="34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Microsoft YaHei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0B7A65-F866-4E5D-B4B6-A3C77EEAF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025" y="3368263"/>
            <a:ext cx="4464424" cy="218368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461A04E-7EDC-4428-9E02-44F2E33D9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823" y="3087616"/>
            <a:ext cx="1743147" cy="142376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2042FE1-CA6B-4341-81BD-E7A5DD638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796" y="3039575"/>
            <a:ext cx="1743147" cy="142376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98EFF86-7258-47B4-A3A4-DD1E45321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423" y="3419536"/>
            <a:ext cx="1743147" cy="142376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FAF2ED9-7847-4785-B5F2-3F20657E1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023" y="3659503"/>
            <a:ext cx="1743147" cy="142376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EA3D972-C84E-44D0-9C90-E87E672ED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022" y="4456874"/>
            <a:ext cx="1743147" cy="142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3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E881040-7EC4-425E-80E1-0D04429547B8}"/>
              </a:ext>
            </a:extLst>
          </p:cNvPr>
          <p:cNvSpPr/>
          <p:nvPr/>
        </p:nvSpPr>
        <p:spPr>
          <a:xfrm>
            <a:off x="2959799" y="372623"/>
            <a:ext cx="5672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OpenAI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/GPT-4/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/Plugins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的赋能生态形成</a:t>
            </a:r>
          </a:p>
        </p:txBody>
      </p:sp>
      <p:sp>
        <p:nvSpPr>
          <p:cNvPr id="6" name="圆角矩形 1">
            <a:extLst>
              <a:ext uri="{FF2B5EF4-FFF2-40B4-BE49-F238E27FC236}">
                <a16:creationId xmlns:a16="http://schemas.microsoft.com/office/drawing/2014/main" id="{8596CE60-665F-4AFD-913E-477B7B935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431" y="1444809"/>
            <a:ext cx="2202243" cy="272391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Apple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IPhone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iOS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App Store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Jobs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A8D49D2E-E4CD-4111-88B3-45F2CE67C4E8}"/>
              </a:ext>
            </a:extLst>
          </p:cNvPr>
          <p:cNvSpPr/>
          <p:nvPr/>
        </p:nvSpPr>
        <p:spPr>
          <a:xfrm>
            <a:off x="2977662" y="2377440"/>
            <a:ext cx="1392702" cy="684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8" name="圆角矩形 1">
            <a:extLst>
              <a:ext uri="{FF2B5EF4-FFF2-40B4-BE49-F238E27FC236}">
                <a16:creationId xmlns:a16="http://schemas.microsoft.com/office/drawing/2014/main" id="{4BA668C9-3755-48E9-A693-2821153D1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4486" y="1357795"/>
            <a:ext cx="2202243" cy="2723918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 sz="2800">
                <a:solidFill>
                  <a:schemeClr val="tx1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OpenAI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GPT-4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ChatGPT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 panose="02010609060101010101" pitchFamily="49" charset="-122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Plugins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 panose="02010609060101010101" pitchFamily="49" charset="-122"/>
                <a:cs typeface="+mn-cs"/>
              </a:rPr>
              <a:t>augmented+ Jobs ?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0D88436-CC93-44CA-A807-3EA815356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3116" y="1433995"/>
            <a:ext cx="4539762" cy="272391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AECBC8F-8567-4420-8CF6-34070262DEE5}"/>
              </a:ext>
            </a:extLst>
          </p:cNvPr>
          <p:cNvSpPr/>
          <p:nvPr/>
        </p:nvSpPr>
        <p:spPr>
          <a:xfrm>
            <a:off x="222739" y="4697553"/>
            <a:ext cx="1174652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ChatGPT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的首批插件已经上线，如旅行软件Expedia、大数据公司FiscalNote、购物软件Instacart、支付公司Klarna、在线订餐平台OpenTable、电商平台Shopify、工作软件Slack等十余家合作方，类型涵盖人们日常工作和生活的方方面面。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未来人们不必再自己去下载和使用各种App和网站，互联网的统一入口变成了ChatGPT，每个人都将拥有一个专用的以自然语言交互的人工智能助手，连接所需互联网信息。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将人类从繁复劳动中解放出来，人工智能消灭平庸。</a:t>
            </a:r>
          </a:p>
        </p:txBody>
      </p:sp>
    </p:spTree>
    <p:extLst>
      <p:ext uri="{BB962C8B-B14F-4D97-AF65-F5344CB8AC3E}">
        <p14:creationId xmlns:p14="http://schemas.microsoft.com/office/powerpoint/2010/main" val="123283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773230" y="216384"/>
            <a:ext cx="11006612" cy="657727"/>
          </a:xfrm>
        </p:spPr>
        <p:txBody>
          <a:bodyPr/>
          <a:lstStyle/>
          <a:p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训练：</a:t>
            </a: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完形填空下的自监督学习（</a:t>
            </a:r>
            <a:r>
              <a:rPr lang="en-US" altLang="zh-CN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self-supervised in-context leaning</a:t>
            </a:r>
            <a:r>
              <a:rPr lang="zh-CN" altLang="en-US" sz="2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1328B91-F4E5-4206-BA47-52078A3CE903}"/>
              </a:ext>
            </a:extLst>
          </p:cNvPr>
          <p:cNvSpPr/>
          <p:nvPr/>
        </p:nvSpPr>
        <p:spPr>
          <a:xfrm>
            <a:off x="3258029" y="2960285"/>
            <a:ext cx="4916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原话： 一辆  列车 缓慢   行驶  在  崎岖 的  路上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A9A404-B805-46AC-8AE5-962C7697B320}"/>
              </a:ext>
            </a:extLst>
          </p:cNvPr>
          <p:cNvSpPr/>
          <p:nvPr/>
        </p:nvSpPr>
        <p:spPr>
          <a:xfrm>
            <a:off x="3258029" y="3866511"/>
            <a:ext cx="5378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预测填空： 一辆  列车 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缓慢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   行驶  在  崎岖 的  路上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8067D15-BBDE-4C21-8A61-0961DC3EE26A}"/>
              </a:ext>
            </a:extLst>
          </p:cNvPr>
          <p:cNvSpPr/>
          <p:nvPr/>
        </p:nvSpPr>
        <p:spPr>
          <a:xfrm>
            <a:off x="3258029" y="3396093"/>
            <a:ext cx="5253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移除单词： 一辆  列车 </a:t>
            </a:r>
            <a:r>
              <a:rPr kumimoji="0" lang="zh-CN" alt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     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  行驶  在  崎岖 的  路上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1F0940-2587-4203-BDDA-8A4AD8E1A08F}"/>
              </a:ext>
            </a:extLst>
          </p:cNvPr>
          <p:cNvSpPr/>
          <p:nvPr/>
        </p:nvSpPr>
        <p:spPr>
          <a:xfrm>
            <a:off x="867509" y="1410592"/>
            <a:ext cx="10527322" cy="8707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 panose="020B0604020202020204" pitchFamily="34" charset="0"/>
                <a:ea typeface="黑体"/>
                <a:cs typeface="+mn-cs"/>
              </a:rPr>
              <a:t>在训练时，人工智能模型会不断地在句子中‘挖去’一个单词，根据剩下单词的上下文来填空，即预测最合适的‘填空词’出现的概率，这一过程为‘自监督学习’。”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C7122A7-E297-4FD4-A751-05FE9B2D11EF}"/>
              </a:ext>
            </a:extLst>
          </p:cNvPr>
          <p:cNvSpPr/>
          <p:nvPr/>
        </p:nvSpPr>
        <p:spPr>
          <a:xfrm>
            <a:off x="2668172" y="2851025"/>
            <a:ext cx="6668087" cy="1828800"/>
          </a:xfrm>
          <a:prstGeom prst="rect">
            <a:avLst/>
          </a:prstGeom>
          <a:solidFill>
            <a:schemeClr val="accent6">
              <a:lumMod val="40000"/>
              <a:lumOff val="60000"/>
              <a:alpha val="3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532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932170" y="230451"/>
            <a:ext cx="10327660" cy="657727"/>
          </a:xfrm>
        </p:spPr>
        <p:txBody>
          <a:bodyPr/>
          <a:lstStyle/>
          <a:p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训练：提示学习（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prompt learning,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知识模板）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919C9F-4615-452F-8EF6-C895EA4E0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2087" y="2636205"/>
            <a:ext cx="3042343" cy="307362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C6BC18-0302-464D-B12E-471837F54609}"/>
              </a:ext>
            </a:extLst>
          </p:cNvPr>
          <p:cNvSpPr/>
          <p:nvPr/>
        </p:nvSpPr>
        <p:spPr>
          <a:xfrm>
            <a:off x="281352" y="1211456"/>
            <a:ext cx="11619916" cy="17017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手工设计提示案例（新工作：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prompt engineer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，被誉为人工智能私语者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AI whisperer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multi-task learning as QA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皮之不存、毛将焉附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我很喜欢这部电影，因为电影呈现的剧情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很精彩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猫比大象要小，因此大象比猫</a:t>
            </a:r>
            <a:r>
              <a:rPr kumimoji="0" lang="zh-CN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更大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A92023A-20E0-4454-B821-8DB834806530}"/>
              </a:ext>
            </a:extLst>
          </p:cNvPr>
          <p:cNvSpPr/>
          <p:nvPr/>
        </p:nvSpPr>
        <p:spPr>
          <a:xfrm>
            <a:off x="236805" y="3251492"/>
            <a:ext cx="6096000" cy="168796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训练机器完成案例（教机器“聊天套路”）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4F81BD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我很喜欢这部电影，因为电影呈现的剧情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?</a:t>
            </a:r>
            <a:r>
              <a:rPr kumimoji="0" lang="en-US" altLang="zh-CN" sz="18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猫比大象要小，因此大象比猫</a:t>
            </a:r>
            <a:r>
              <a:rPr kumimoji="0" lang="en-US" altLang="zh-CN" sz="2400" b="1" i="0" u="sng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?</a:t>
            </a:r>
            <a:endParaRPr kumimoji="0" lang="zh-CN" altLang="en-US" sz="2400" b="1" i="0" u="sng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88BAB1-9A68-4E11-941A-6CB699EF5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065" y="3373047"/>
            <a:ext cx="2926080" cy="14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2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932170" y="230451"/>
            <a:ext cx="10327660" cy="657727"/>
          </a:xfrm>
        </p:spPr>
        <p:txBody>
          <a:bodyPr/>
          <a:lstStyle/>
          <a:p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训练：人类反馈下强化学习（</a:t>
            </a:r>
            <a:r>
              <a:rPr lang="en-US" altLang="zh-CN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human-in-the-loop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C937C6-7DEE-446F-9BA6-C872A732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88" y="1882985"/>
            <a:ext cx="4645264" cy="3488413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21184BBA-71E6-420D-8E54-2728D7C8912A}"/>
              </a:ext>
            </a:extLst>
          </p:cNvPr>
          <p:cNvGrpSpPr/>
          <p:nvPr/>
        </p:nvGrpSpPr>
        <p:grpSpPr>
          <a:xfrm>
            <a:off x="5827491" y="2631210"/>
            <a:ext cx="5016993" cy="2293795"/>
            <a:chOff x="6394648" y="2879831"/>
            <a:chExt cx="4310604" cy="2319397"/>
          </a:xfrm>
        </p:grpSpPr>
        <p:sp>
          <p:nvSpPr>
            <p:cNvPr id="9" name="文本框 10">
              <a:extLst>
                <a:ext uri="{FF2B5EF4-FFF2-40B4-BE49-F238E27FC236}">
                  <a16:creationId xmlns:a16="http://schemas.microsoft.com/office/drawing/2014/main" id="{FE3DEBA3-E76A-437A-9A65-A8FC03C61BA8}"/>
                </a:ext>
              </a:extLst>
            </p:cNvPr>
            <p:cNvSpPr txBox="1"/>
            <p:nvPr/>
          </p:nvSpPr>
          <p:spPr>
            <a:xfrm>
              <a:off x="7705781" y="2879831"/>
              <a:ext cx="1392727" cy="311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黑体" pitchFamily="49" charset="-122"/>
                  <a:cs typeface="+mn-cs"/>
                </a:rPr>
                <a:t>通过动作施加影响</a:t>
              </a:r>
            </a:p>
          </p:txBody>
        </p:sp>
        <p:sp>
          <p:nvSpPr>
            <p:cNvPr id="10" name="文本框 15">
              <a:extLst>
                <a:ext uri="{FF2B5EF4-FFF2-40B4-BE49-F238E27FC236}">
                  <a16:creationId xmlns:a16="http://schemas.microsoft.com/office/drawing/2014/main" id="{77CBBFCF-F197-4CA3-9629-C99C6B337248}"/>
                </a:ext>
              </a:extLst>
            </p:cNvPr>
            <p:cNvSpPr txBox="1"/>
            <p:nvPr/>
          </p:nvSpPr>
          <p:spPr>
            <a:xfrm>
              <a:off x="7542477" y="4888016"/>
              <a:ext cx="1546985" cy="3112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黑体" pitchFamily="49" charset="-122"/>
                  <a:cs typeface="+mn-cs"/>
                </a:rPr>
                <a:t>反馈环境状态的变化</a:t>
              </a: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7AFE3B4-F6DD-4B0F-A630-00993196E58F}"/>
                </a:ext>
              </a:extLst>
            </p:cNvPr>
            <p:cNvGrpSpPr/>
            <p:nvPr/>
          </p:nvGrpSpPr>
          <p:grpSpPr>
            <a:xfrm>
              <a:off x="6394648" y="3570725"/>
              <a:ext cx="4310604" cy="919464"/>
              <a:chOff x="2672708" y="3784196"/>
              <a:chExt cx="4851126" cy="948998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A469B1DF-6BAD-42CC-9828-B054744A8764}"/>
                  </a:ext>
                </a:extLst>
              </p:cNvPr>
              <p:cNvGrpSpPr/>
              <p:nvPr/>
            </p:nvGrpSpPr>
            <p:grpSpPr>
              <a:xfrm>
                <a:off x="2672708" y="3784196"/>
                <a:ext cx="4851126" cy="948998"/>
                <a:chOff x="2672708" y="3784202"/>
                <a:chExt cx="4851126" cy="948994"/>
              </a:xfrm>
            </p:grpSpPr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76819EB1-B528-48CF-8673-87C2E61E42A5}"/>
                    </a:ext>
                  </a:extLst>
                </p:cNvPr>
                <p:cNvSpPr/>
                <p:nvPr/>
              </p:nvSpPr>
              <p:spPr>
                <a:xfrm>
                  <a:off x="2672708" y="3784202"/>
                  <a:ext cx="1570604" cy="948994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ea typeface="黑体" pitchFamily="49" charset="-122"/>
                      <a:cs typeface="+mn-cs"/>
                    </a:rPr>
                    <a:t>智能主体</a:t>
                  </a:r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8286CAE6-C8D1-45BC-8F79-CC660F139D64}"/>
                    </a:ext>
                  </a:extLst>
                </p:cNvPr>
                <p:cNvSpPr/>
                <p:nvPr/>
              </p:nvSpPr>
              <p:spPr>
                <a:xfrm>
                  <a:off x="6057551" y="3803251"/>
                  <a:ext cx="1466283" cy="929945"/>
                </a:xfrm>
                <a:prstGeom prst="rect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16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uLnTx/>
                      <a:uFillTx/>
                      <a:latin typeface="Times New Roman"/>
                      <a:ea typeface="黑体" pitchFamily="49" charset="-122"/>
                      <a:cs typeface="+mn-cs"/>
                    </a:rPr>
                    <a:t>环境</a:t>
                  </a:r>
                </a:p>
              </p:txBody>
            </p:sp>
            <p:cxnSp>
              <p:nvCxnSpPr>
                <p:cNvPr id="18" name="连接符: 肘形 7">
                  <a:extLst>
                    <a:ext uri="{FF2B5EF4-FFF2-40B4-BE49-F238E27FC236}">
                      <a16:creationId xmlns:a16="http://schemas.microsoft.com/office/drawing/2014/main" id="{EDD0D010-46BB-4702-8664-0B709443D7DD}"/>
                    </a:ext>
                  </a:extLst>
                </p:cNvPr>
                <p:cNvCxnSpPr>
                  <a:cxnSpLocks/>
                  <a:stCxn id="16" idx="0"/>
                  <a:endCxn id="17" idx="0"/>
                </p:cNvCxnSpPr>
                <p:nvPr/>
              </p:nvCxnSpPr>
              <p:spPr>
                <a:xfrm rot="16200000" flipH="1">
                  <a:off x="5114825" y="2127385"/>
                  <a:ext cx="19050" cy="3332683"/>
                </a:xfrm>
                <a:prstGeom prst="bentConnector3">
                  <a:avLst>
                    <a:gd name="adj1" fmla="val -1238554"/>
                  </a:avLst>
                </a:prstGeom>
                <a:ln w="381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连接符: 肘形 25">
                <a:extLst>
                  <a:ext uri="{FF2B5EF4-FFF2-40B4-BE49-F238E27FC236}">
                    <a16:creationId xmlns:a16="http://schemas.microsoft.com/office/drawing/2014/main" id="{81190848-9BBD-4228-9C09-616A8E5CEAEC}"/>
                  </a:ext>
                </a:extLst>
              </p:cNvPr>
              <p:cNvCxnSpPr>
                <a:cxnSpLocks/>
                <a:stCxn id="16" idx="2"/>
                <a:endCxn id="17" idx="2"/>
              </p:cNvCxnSpPr>
              <p:nvPr/>
            </p:nvCxnSpPr>
            <p:spPr>
              <a:xfrm rot="16200000" flipH="1">
                <a:off x="5124351" y="3066852"/>
                <a:ext cx="1" cy="3332683"/>
              </a:xfrm>
              <a:prstGeom prst="bentConnector3">
                <a:avLst>
                  <a:gd name="adj1" fmla="val 22860100000"/>
                </a:avLst>
              </a:prstGeom>
              <a:ln w="38100">
                <a:solidFill>
                  <a:schemeClr val="tx1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1C3375A-259F-443F-A6E3-854A1AED1006}"/>
                </a:ext>
              </a:extLst>
            </p:cNvPr>
            <p:cNvCxnSpPr>
              <a:cxnSpLocks/>
              <a:stCxn id="17" idx="1"/>
              <a:endCxn id="16" idx="3"/>
            </p:cNvCxnSpPr>
            <p:nvPr/>
          </p:nvCxnSpPr>
          <p:spPr>
            <a:xfrm flipH="1" flipV="1">
              <a:off x="7790252" y="4030457"/>
              <a:ext cx="1612093" cy="922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38">
              <a:extLst>
                <a:ext uri="{FF2B5EF4-FFF2-40B4-BE49-F238E27FC236}">
                  <a16:creationId xmlns:a16="http://schemas.microsoft.com/office/drawing/2014/main" id="{13C309B9-A2E9-4544-BEA6-21FB7376B1D2}"/>
                </a:ext>
              </a:extLst>
            </p:cNvPr>
            <p:cNvSpPr txBox="1"/>
            <p:nvPr/>
          </p:nvSpPr>
          <p:spPr>
            <a:xfrm>
              <a:off x="8004142" y="3357870"/>
              <a:ext cx="929954" cy="5290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动作的收益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黑体" pitchFamily="49" charset="-122"/>
                  <a:cs typeface="Times New Roman" panose="02020603050405020304" pitchFamily="18" charset="0"/>
                </a:rPr>
                <a:t>(reward)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F24ACAC2-4217-4B8A-B03D-2979B7E807F1}"/>
              </a:ext>
            </a:extLst>
          </p:cNvPr>
          <p:cNvSpPr/>
          <p:nvPr/>
        </p:nvSpPr>
        <p:spPr>
          <a:xfrm>
            <a:off x="647114" y="1343200"/>
            <a:ext cx="10658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谋定而后动，知止而有得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8247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 1"/>
          <p:cNvSpPr>
            <a:spLocks noGrp="1"/>
          </p:cNvSpPr>
          <p:nvPr>
            <p:ph type="title"/>
          </p:nvPr>
        </p:nvSpPr>
        <p:spPr>
          <a:xfrm>
            <a:off x="932170" y="230451"/>
            <a:ext cx="10327660" cy="657727"/>
          </a:xfrm>
        </p:spPr>
        <p:txBody>
          <a:bodyPr/>
          <a:lstStyle/>
          <a:p>
            <a:r>
              <a:rPr lang="en-US" altLang="zh-CN" sz="2400" b="1" dirty="0" err="1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lang="zh-CN" altLang="en-US" sz="2400" b="1" dirty="0">
                <a:solidFill>
                  <a:schemeClr val="tx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的技术路线（深度学习、强化学习和符号主义三大主义结合）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91ACAD3-740A-4ADF-9455-51282CE12572}"/>
              </a:ext>
            </a:extLst>
          </p:cNvPr>
          <p:cNvSpPr/>
          <p:nvPr/>
        </p:nvSpPr>
        <p:spPr>
          <a:xfrm>
            <a:off x="71383" y="2468592"/>
            <a:ext cx="1678819" cy="7831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MCP</a:t>
            </a:r>
            <a:r>
              <a: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神经元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黑体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Perceptron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feedforward NN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8F66CF2-9A2B-4656-850B-EC436EBD10F1}"/>
              </a:ext>
            </a:extLst>
          </p:cNvPr>
          <p:cNvSpPr/>
          <p:nvPr/>
        </p:nvSpPr>
        <p:spPr>
          <a:xfrm>
            <a:off x="324181" y="3321418"/>
            <a:ext cx="1276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神经网络早期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前向神经网络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76408F31-115A-420F-B86C-26116C7A81B3}"/>
              </a:ext>
            </a:extLst>
          </p:cNvPr>
          <p:cNvSpPr/>
          <p:nvPr/>
        </p:nvSpPr>
        <p:spPr>
          <a:xfrm>
            <a:off x="1765962" y="2820506"/>
            <a:ext cx="850541" cy="19095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0BE05BE-3B82-4B85-9999-EC36C28DF6E0}"/>
              </a:ext>
            </a:extLst>
          </p:cNvPr>
          <p:cNvSpPr/>
          <p:nvPr/>
        </p:nvSpPr>
        <p:spPr>
          <a:xfrm>
            <a:off x="2586492" y="3341190"/>
            <a:ext cx="14879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seq2seq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序列学习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循环神经网络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1158AA0B-58A4-452E-9F60-508AFCF30E92}"/>
              </a:ext>
            </a:extLst>
          </p:cNvPr>
          <p:cNvSpPr/>
          <p:nvPr/>
        </p:nvSpPr>
        <p:spPr>
          <a:xfrm>
            <a:off x="2637735" y="2538316"/>
            <a:ext cx="1446398" cy="7831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recurrent NN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/>
                <a:cs typeface="Times New Roman" panose="02020603050405020304" pitchFamily="18" charset="0"/>
              </a:rPr>
              <a:t>LSTM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7C3AD5F-21B1-4F73-80D9-DF952CBDB048}"/>
              </a:ext>
            </a:extLst>
          </p:cNvPr>
          <p:cNvSpPr/>
          <p:nvPr/>
        </p:nvSpPr>
        <p:spPr>
          <a:xfrm>
            <a:off x="1682078" y="2322385"/>
            <a:ext cx="9044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Word2vec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词向量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41F8320B-7D95-43CC-8F5C-22796C6E4AD7}"/>
              </a:ext>
            </a:extLst>
          </p:cNvPr>
          <p:cNvSpPr/>
          <p:nvPr/>
        </p:nvSpPr>
        <p:spPr>
          <a:xfrm>
            <a:off x="4116841" y="2868962"/>
            <a:ext cx="941016" cy="172674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E193327-65A0-4DC2-A9AE-48006B2222D2}"/>
              </a:ext>
            </a:extLst>
          </p:cNvPr>
          <p:cNvSpPr/>
          <p:nvPr/>
        </p:nvSpPr>
        <p:spPr>
          <a:xfrm>
            <a:off x="4060603" y="2400908"/>
            <a:ext cx="105349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引入</a:t>
            </a:r>
            <a:endParaRPr kumimoji="0" lang="en-US" altLang="zh-CN" sz="13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Self-attention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7AE4A3C-3C4A-4457-B4FF-314950ACD4FF}"/>
              </a:ext>
            </a:extLst>
          </p:cNvPr>
          <p:cNvSpPr/>
          <p:nvPr/>
        </p:nvSpPr>
        <p:spPr>
          <a:xfrm>
            <a:off x="4906692" y="3313143"/>
            <a:ext cx="16209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单词之间关联关系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357EDD25-3E04-4481-8E80-36A6B215C615}"/>
              </a:ext>
            </a:extLst>
          </p:cNvPr>
          <p:cNvSpPr/>
          <p:nvPr/>
        </p:nvSpPr>
        <p:spPr>
          <a:xfrm>
            <a:off x="5091551" y="2524433"/>
            <a:ext cx="1343505" cy="78310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华文仿宋" panose="02010600040101010101" pitchFamily="2" charset="-122"/>
                <a:cs typeface="Times New Roman" panose="02020603050405020304" pitchFamily="18" charset="0"/>
              </a:rPr>
              <a:t>transformer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75CBB57F-E537-46E3-B33F-E2714D8AD9C0}"/>
              </a:ext>
            </a:extLst>
          </p:cNvPr>
          <p:cNvSpPr/>
          <p:nvPr/>
        </p:nvSpPr>
        <p:spPr>
          <a:xfrm>
            <a:off x="6444702" y="2856035"/>
            <a:ext cx="850541" cy="190957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1B4F7A1-2BEF-4FDC-9AEF-D1FAEE86F407}"/>
              </a:ext>
            </a:extLst>
          </p:cNvPr>
          <p:cNvSpPr/>
          <p:nvPr/>
        </p:nvSpPr>
        <p:spPr>
          <a:xfrm>
            <a:off x="6141247" y="1952081"/>
            <a:ext cx="14574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Self-supervised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Prompt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Transfer &amp; Fine-tune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EA76A51-B3E5-4C75-986D-9AD7EFCA5125}"/>
              </a:ext>
            </a:extLst>
          </p:cNvPr>
          <p:cNvSpPr/>
          <p:nvPr/>
        </p:nvSpPr>
        <p:spPr>
          <a:xfrm>
            <a:off x="7328388" y="2546652"/>
            <a:ext cx="1829679" cy="95410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语言大模型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Large Language Model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7D842EC-FF39-410D-84AB-3F119F02E9DB}"/>
              </a:ext>
            </a:extLst>
          </p:cNvPr>
          <p:cNvSpPr/>
          <p:nvPr/>
        </p:nvSpPr>
        <p:spPr>
          <a:xfrm>
            <a:off x="10991855" y="2708685"/>
            <a:ext cx="10631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ChatGPT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F2BC310-3CE0-4488-8C17-B561358D096C}"/>
              </a:ext>
            </a:extLst>
          </p:cNvPr>
          <p:cNvSpPr/>
          <p:nvPr/>
        </p:nvSpPr>
        <p:spPr>
          <a:xfrm>
            <a:off x="315427" y="4210245"/>
            <a:ext cx="11296357" cy="18953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数据：训练中使用了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45TB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数据、近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万亿个单词（约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1351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万本牛津词典所包含单词数量）以及数十亿行源代码。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模型：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包含了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1750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亿参数，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将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这些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参数全部打印在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A4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纸张上，一张一张叠加后，叠加高度将超过上海中心大厦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632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米高度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。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算力：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ChatGPT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的训练门槛是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万张英伟达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V100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芯片、约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亿人民币，模型训练算力开销是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每秒运算一千万亿次，需运行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3640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天（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3640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PetaFLOPs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 per day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大数据、大模型、大算力下以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共生则关联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原则实现了统计关联关系的挖掘。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1D2BD16-A499-4BC0-A7D4-B80F034AE443}"/>
              </a:ext>
            </a:extLst>
          </p:cNvPr>
          <p:cNvSpPr/>
          <p:nvPr/>
        </p:nvSpPr>
        <p:spPr>
          <a:xfrm>
            <a:off x="9433737" y="1710828"/>
            <a:ext cx="1477732" cy="91900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人类反馈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强化学习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（</a:t>
            </a: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instrucGPT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）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39" name="箭头: 右 38">
            <a:extLst>
              <a:ext uri="{FF2B5EF4-FFF2-40B4-BE49-F238E27FC236}">
                <a16:creationId xmlns:a16="http://schemas.microsoft.com/office/drawing/2014/main" id="{B98DE477-E4CD-4621-A71F-BF2D99781637}"/>
              </a:ext>
            </a:extLst>
          </p:cNvPr>
          <p:cNvSpPr/>
          <p:nvPr/>
        </p:nvSpPr>
        <p:spPr>
          <a:xfrm>
            <a:off x="9158068" y="2856555"/>
            <a:ext cx="275670" cy="18508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11D6F75E-A3F7-4986-91C6-E14A5618A4BB}"/>
              </a:ext>
            </a:extLst>
          </p:cNvPr>
          <p:cNvSpPr/>
          <p:nvPr/>
        </p:nvSpPr>
        <p:spPr>
          <a:xfrm>
            <a:off x="9473930" y="2739760"/>
            <a:ext cx="1477732" cy="91900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codex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（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chain-of-thought, 120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亿参数）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886CE4C-032B-4C67-A6BF-D1FA180B1B83}"/>
              </a:ext>
            </a:extLst>
          </p:cNvPr>
          <p:cNvSpPr/>
          <p:nvPr/>
        </p:nvSpPr>
        <p:spPr>
          <a:xfrm>
            <a:off x="3547345" y="1187090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数据是燃料、模型是引擎、算力是加速器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697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B900F88A-A9A6-407F-90EE-4460A085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2877" y="128188"/>
            <a:ext cx="9144000" cy="6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GPT-4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：挖掘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visual-textual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之间多模态关联关系的预训练模型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0D7BF5-E9B6-426D-85EB-42DFDD0753F2}"/>
              </a:ext>
            </a:extLst>
          </p:cNvPr>
          <p:cNvSpPr/>
          <p:nvPr/>
        </p:nvSpPr>
        <p:spPr>
          <a:xfrm>
            <a:off x="726831" y="5572370"/>
            <a:ext cx="113057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Learning Transferable Visual Models From Natural Language Supervision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Contrastive Language-Image Pre-training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Hierarchical Text-Conditional Image Generation with CLIP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Latents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4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亿个图象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-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文本匹配数据，以文本作为监督信息来实现无监督学习下视觉信息理解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8C56A2-C7F1-4BE3-B200-1EC6C47B1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241" y="1324186"/>
            <a:ext cx="5108759" cy="351751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28AB70B-DB6D-42B4-BE9B-1FD1A5ECE66C}"/>
              </a:ext>
            </a:extLst>
          </p:cNvPr>
          <p:cNvSpPr/>
          <p:nvPr/>
        </p:nvSpPr>
        <p:spPr>
          <a:xfrm>
            <a:off x="1407201" y="4795502"/>
            <a:ext cx="37753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CLIP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：基于对比学习的语言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图像预训练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BF8D2C-6186-4F4A-B582-5CCDAE797236}"/>
              </a:ext>
            </a:extLst>
          </p:cNvPr>
          <p:cNvSpPr/>
          <p:nvPr/>
        </p:nvSpPr>
        <p:spPr>
          <a:xfrm>
            <a:off x="6096000" y="4564669"/>
            <a:ext cx="53597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以文生图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DALL·E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：由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GPT3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120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亿参数训练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E52631-EA86-493E-B76B-3EB993C16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938" y="1621464"/>
            <a:ext cx="5635915" cy="241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800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20297530-0C23-44DC-B6C3-E13C8A9B5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080" y="221972"/>
            <a:ext cx="9144000" cy="6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GPT-3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1750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亿参数构成：计算独大、表示丰富、机理式微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0FFD5BC-87BB-4271-B337-A0C0804E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7189" y="1162928"/>
            <a:ext cx="4732158" cy="46798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8FDC515-6D10-4DA1-80A6-2AA02BC0A3DC}"/>
              </a:ext>
            </a:extLst>
          </p:cNvPr>
          <p:cNvSpPr/>
          <p:nvPr/>
        </p:nvSpPr>
        <p:spPr>
          <a:xfrm>
            <a:off x="196948" y="2065667"/>
            <a:ext cx="59224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单词表达参数（约占整个模型参数</a:t>
            </a:r>
            <a:r>
              <a:rPr kumimoji="0" lang="en-US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1%</a:t>
            </a:r>
            <a:r>
              <a:rPr kumimoji="0" lang="zh-CN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左右）</a:t>
            </a:r>
            <a:r>
              <a:rPr kumimoji="0" lang="zh-CN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50275</a:t>
            </a:r>
            <a:r>
              <a:rPr kumimoji="0" lang="zh-CN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个单词均被表达为</a:t>
            </a:r>
            <a:r>
              <a:rPr kumimoji="0" lang="en-US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12288</a:t>
            </a:r>
            <a:r>
              <a:rPr kumimoji="0" lang="zh-CN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维的词向量</a:t>
            </a:r>
            <a:r>
              <a:rPr kumimoji="0" lang="zh-CN" altLang="en-US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从不同侧面刻画了一个单词从哪些方面与另外单词构成了关联。</a:t>
            </a:r>
            <a:endParaRPr kumimoji="0" lang="en-US" altLang="zh-CN" sz="2400" b="0" i="0" u="none" strike="noStrike" kern="100" cap="none" spc="4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F83A368-FCD5-4C72-BCE6-C18EEA5872F3}"/>
              </a:ext>
            </a:extLst>
          </p:cNvPr>
          <p:cNvSpPr/>
          <p:nvPr/>
        </p:nvSpPr>
        <p:spPr>
          <a:xfrm>
            <a:off x="314178" y="2011624"/>
            <a:ext cx="6039730" cy="1683434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9A90B2-2F32-4384-BC84-B32B9267EAC3}"/>
              </a:ext>
            </a:extLst>
          </p:cNvPr>
          <p:cNvSpPr/>
          <p:nvPr/>
        </p:nvSpPr>
        <p:spPr>
          <a:xfrm>
            <a:off x="196948" y="4004659"/>
            <a:ext cx="627419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如果浙江大学这一单词被表示为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12288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维的向量，那么某一维度或若干维度可以分别用来表示与“求是精神”、“文军长征”、“竺可桢”和“双一流”等单词的概率关联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F9CB7D3-9B06-431D-97D0-D46F96F6DA4B}"/>
              </a:ext>
            </a:extLst>
          </p:cNvPr>
          <p:cNvSpPr/>
          <p:nvPr/>
        </p:nvSpPr>
        <p:spPr>
          <a:xfrm>
            <a:off x="1942487" y="1463575"/>
            <a:ext cx="2929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意味深长的表达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(expressive)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67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FFD5BC-87BB-4271-B337-A0C0804E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104" y="1064455"/>
            <a:ext cx="4926564" cy="487211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8FDC515-6D10-4DA1-80A6-2AA02BC0A3DC}"/>
              </a:ext>
            </a:extLst>
          </p:cNvPr>
          <p:cNvSpPr/>
          <p:nvPr/>
        </p:nvSpPr>
        <p:spPr>
          <a:xfrm>
            <a:off x="426720" y="2294822"/>
            <a:ext cx="592249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注意力参数（约占模型参数</a:t>
            </a:r>
            <a:r>
              <a:rPr kumimoji="0" lang="en-US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30%</a:t>
            </a:r>
            <a:r>
              <a:rPr kumimoji="0" lang="zh-CN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左右</a:t>
            </a:r>
            <a:r>
              <a:rPr kumimoji="0" lang="en-US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): </a:t>
            </a:r>
            <a:r>
              <a:rPr kumimoji="0" lang="zh-CN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设计了</a:t>
            </a:r>
            <a:r>
              <a:rPr kumimoji="0" lang="en-US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96</a:t>
            </a:r>
            <a:r>
              <a:rPr kumimoji="0" lang="zh-CN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种机制去学习捕获单词与另外单词在哪些方面是关联的。</a:t>
            </a:r>
            <a:endParaRPr kumimoji="0" lang="en-US" altLang="zh-CN" sz="2400" b="0" i="0" u="none" strike="noStrike" kern="100" cap="none" spc="4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2400" b="0" i="0" u="none" strike="noStrike" kern="100" cap="none" spc="4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F83A368-FCD5-4C72-BCE6-C18EEA5872F3}"/>
              </a:ext>
            </a:extLst>
          </p:cNvPr>
          <p:cNvSpPr/>
          <p:nvPr/>
        </p:nvSpPr>
        <p:spPr>
          <a:xfrm>
            <a:off x="426720" y="2373084"/>
            <a:ext cx="6044418" cy="1692813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608C5C-CE51-4C1C-A24F-C30FD971F22D}"/>
              </a:ext>
            </a:extLst>
          </p:cNvPr>
          <p:cNvSpPr/>
          <p:nvPr/>
        </p:nvSpPr>
        <p:spPr>
          <a:xfrm>
            <a:off x="241496" y="4213832"/>
            <a:ext cx="65907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建模单词和单词在不同侧面的共生概率关联关系，生成共享概念（以贝叶斯隐式推理形式）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GPT3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可以接受的上下文长度为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2048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，而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ChatGPT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prompt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长度更是超过了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8k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存在即是合理（黑格尔：凡是现实的东西都是合乎理性的，凡是合乎理性的东西都是现实的）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900F88A-A9A6-407F-90EE-4460A085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080" y="221972"/>
            <a:ext cx="9144000" cy="6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GPT-3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1750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亿参数构成：计算独大、表示丰富、机理式微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4117EF-55A1-4317-B132-99344F5C5650}"/>
              </a:ext>
            </a:extLst>
          </p:cNvPr>
          <p:cNvSpPr/>
          <p:nvPr/>
        </p:nvSpPr>
        <p:spPr>
          <a:xfrm>
            <a:off x="1170054" y="1876585"/>
            <a:ext cx="4499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极尽其能的关联挖掘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(multi-headed attention)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D5BB7EB-F271-4E86-A53A-EF267D7105BE}"/>
              </a:ext>
            </a:extLst>
          </p:cNvPr>
          <p:cNvSpPr/>
          <p:nvPr/>
        </p:nvSpPr>
        <p:spPr>
          <a:xfrm>
            <a:off x="1390031" y="5936566"/>
            <a:ext cx="977704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An Explanation of In-context Learning as Implicit Bayesian Inference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, ICLR 2022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当预训练分布是混合隐马尔可夫模型时，上下文学习是通过对潜在概念进行贝叶斯推理隐式地产生的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黑体"/>
                <a:cs typeface="+mn-cs"/>
              </a:rPr>
              <a:t>)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6798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FFD5BC-87BB-4271-B337-A0C0804EB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271" y="1186375"/>
            <a:ext cx="5291670" cy="523318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8FDC515-6D10-4DA1-80A6-2AA02BC0A3DC}"/>
              </a:ext>
            </a:extLst>
          </p:cNvPr>
          <p:cNvSpPr/>
          <p:nvPr/>
        </p:nvSpPr>
        <p:spPr>
          <a:xfrm>
            <a:off x="443258" y="2353994"/>
            <a:ext cx="592249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endParaRPr kumimoji="0" lang="en-US" altLang="zh-CN" sz="2400" b="0" i="0" u="none" strike="noStrike" kern="100" cap="none" spc="4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前向传递参数</a:t>
            </a:r>
            <a:r>
              <a:rPr kumimoji="0" lang="en-US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0" lang="zh-CN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约占模型参数</a:t>
            </a:r>
            <a:r>
              <a:rPr kumimoji="0" lang="en-US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60%)</a:t>
            </a:r>
            <a:r>
              <a:rPr kumimoji="0" lang="zh-CN" altLang="zh-CN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zh-CN" altLang="en-US" sz="2400" b="1" i="0" u="none" strike="noStrike" kern="100" cap="none" spc="4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kumimoji="0" lang="zh-CN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步步为营而非一蹴而就”</a:t>
            </a:r>
            <a:r>
              <a:rPr kumimoji="0" lang="zh-CN" altLang="en-US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细化</a:t>
            </a:r>
            <a:r>
              <a:rPr kumimoji="0" lang="zh-CN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“关联知识”</a:t>
            </a:r>
            <a:r>
              <a:rPr kumimoji="0" lang="zh-CN" altLang="en-US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2400" b="0" i="0" u="none" strike="noStrike" kern="100" cap="none" spc="4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F83A368-FCD5-4C72-BCE6-C18EEA5872F3}"/>
              </a:ext>
            </a:extLst>
          </p:cNvPr>
          <p:cNvSpPr/>
          <p:nvPr/>
        </p:nvSpPr>
        <p:spPr>
          <a:xfrm>
            <a:off x="287340" y="2413504"/>
            <a:ext cx="6234334" cy="1941342"/>
          </a:xfrm>
          <a:prstGeom prst="roundRect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F608C5C-CE51-4C1C-A24F-C30FD971F22D}"/>
              </a:ext>
            </a:extLst>
          </p:cNvPr>
          <p:cNvSpPr/>
          <p:nvPr/>
        </p:nvSpPr>
        <p:spPr>
          <a:xfrm>
            <a:off x="287340" y="4578700"/>
            <a:ext cx="62741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犹如神经元之间信息加权和信息激活一样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去细化共生概率关联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B900F88A-A9A6-407F-90EE-4460A0851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5080" y="221972"/>
            <a:ext cx="9144000" cy="68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GPT-3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1750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亿参数构成：计算独大、表示丰富、机理式微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304AE0F-F633-4F55-8D79-7997C5C6BDDC}"/>
              </a:ext>
            </a:extLst>
          </p:cNvPr>
          <p:cNvSpPr/>
          <p:nvPr/>
        </p:nvSpPr>
        <p:spPr>
          <a:xfrm>
            <a:off x="1348245" y="1872735"/>
            <a:ext cx="3602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细水长流般“思考”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(feed forward)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黑体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1105103"/>
      </p:ext>
    </p:extLst>
  </p:cSld>
  <p:clrMapOvr>
    <a:masterClrMapping/>
  </p:clrMapOvr>
</p:sld>
</file>

<file path=ppt/theme/theme1.xml><?xml version="1.0" encoding="utf-8"?>
<a:theme xmlns:a="http://schemas.openxmlformats.org/drawingml/2006/main" name="白底灰边-Office2010风格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黑体+Times">
      <a:majorFont>
        <a:latin typeface="Times New Roman"/>
        <a:ea typeface="黑体"/>
        <a:cs typeface=""/>
      </a:majorFont>
      <a:minorFont>
        <a:latin typeface="Times New Roman"/>
        <a:ea typeface="黑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白底灰边-Office2010风格" id="{A4FB97DD-19BC-49FC-8F3F-E7D8E49AC664}" vid="{03B40C34-2A24-480B-ADA3-2497218558F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1574</Words>
  <Application>Microsoft Office PowerPoint</Application>
  <PresentationFormat>宽屏</PresentationFormat>
  <Paragraphs>172</Paragraphs>
  <Slides>14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0" baseType="lpstr">
      <vt:lpstr>Arial Unicode MS</vt:lpstr>
      <vt:lpstr>Microsoft YaHei UI</vt:lpstr>
      <vt:lpstr>等线</vt:lpstr>
      <vt:lpstr>黑体</vt:lpstr>
      <vt:lpstr>华文仿宋</vt:lpstr>
      <vt:lpstr>华文楷体</vt:lpstr>
      <vt:lpstr>楷体</vt:lpstr>
      <vt:lpstr>宋体</vt:lpstr>
      <vt:lpstr>微软雅黑</vt:lpstr>
      <vt:lpstr>微软雅黑</vt:lpstr>
      <vt:lpstr>Arial</vt:lpstr>
      <vt:lpstr>Arial</vt:lpstr>
      <vt:lpstr>Times New Roman</vt:lpstr>
      <vt:lpstr>Verdana</vt:lpstr>
      <vt:lpstr>Wingdings</vt:lpstr>
      <vt:lpstr>白底灰边-Office2010风格</vt:lpstr>
      <vt:lpstr>Transformer：引入注意力（attention）学习单词与单词之间的共现概率关联</vt:lpstr>
      <vt:lpstr>ChatGPT训练：完形填空下的自监督学习（self-supervised in-context leaning）</vt:lpstr>
      <vt:lpstr>ChatGPT训练：提示学习（prompt learning, 知识模板）</vt:lpstr>
      <vt:lpstr>ChatGPT 训练：人类反馈下强化学习（human-in-the-loop）</vt:lpstr>
      <vt:lpstr>ChatGPT的技术路线（深度学习、强化学习和符号主义三大主义结合）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ChatGPT成为人工智能时代一种新的信息系统入口</vt:lpstr>
      <vt:lpstr>ChatGPT成为人工智能时代一种新的知识调用方式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Transformer：引入注意力（attention）学习单词与单词之间的共现概率关联</dc:title>
  <dc:creator>ThinkPad</dc:creator>
  <cp:lastModifiedBy>ThinkPad</cp:lastModifiedBy>
  <cp:revision>1</cp:revision>
  <dcterms:created xsi:type="dcterms:W3CDTF">2023-05-14T01:27:10Z</dcterms:created>
  <dcterms:modified xsi:type="dcterms:W3CDTF">2023-05-14T01:27:55Z</dcterms:modified>
</cp:coreProperties>
</file>